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68" r:id="rId37"/>
    <p:sldId id="370" r:id="rId38"/>
    <p:sldId id="369" r:id="rId39"/>
  </p:sldIdLst>
  <p:sldSz cx="9144000" cy="5143500" type="screen16x9"/>
  <p:notesSz cx="6858000" cy="9144000"/>
  <p:embeddedFontLst>
    <p:embeddedFont>
      <p:font typeface="Cabin Condensed" panose="020B0604020202020204" charset="0"/>
      <p:regular r:id="rId41"/>
      <p:bold r:id="rId42"/>
    </p:embeddedFont>
    <p:embeddedFont>
      <p:font typeface="Cabin Condensed SemiBold" panose="020B060402020202020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News Cycle" panose="020B0604020202020204" charset="2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5C919-1BB1-4913-8758-00A2290747ED}">
  <a:tblStyle styleId="{41A5C919-1BB1-4913-8758-00A2290747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1F8420-134B-4DD8-AFBF-2604A21F66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99d6a28d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699d6a28d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e5cba06e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e5cba06e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de5cba06e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de5cba06e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de5cba06e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de5cba06e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e5cba06e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de5cba06e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de5cba06e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de5cba06e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e5cba06e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e5cba06e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e5cba06e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de5cba06e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e5cba06e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e5cba06e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de5cba06e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de5cba06e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e5cba06e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de5cba06e1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46458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18360" r="11016"/>
          <a:stretch/>
        </p:blipFill>
        <p:spPr>
          <a:xfrm>
            <a:off x="5446725" y="1315225"/>
            <a:ext cx="3697275" cy="3399574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-7278" y="-25"/>
            <a:ext cx="9154509" cy="5147262"/>
            <a:chOff x="2415126" y="2459954"/>
            <a:chExt cx="3373193" cy="1897678"/>
          </a:xfrm>
        </p:grpSpPr>
        <p:sp>
          <p:nvSpPr>
            <p:cNvPr id="103" name="Google Shape;103;p13"/>
            <p:cNvSpPr/>
            <p:nvPr/>
          </p:nvSpPr>
          <p:spPr>
            <a:xfrm>
              <a:off x="2415126" y="2459954"/>
              <a:ext cx="1233400" cy="1897678"/>
            </a:xfrm>
            <a:custGeom>
              <a:avLst/>
              <a:gdLst/>
              <a:ahLst/>
              <a:cxnLst/>
              <a:rect l="l" t="t" r="r" b="b"/>
              <a:pathLst>
                <a:path w="1233400" h="1897678" extrusionOk="0">
                  <a:moveTo>
                    <a:pt x="636027" y="948839"/>
                  </a:moveTo>
                  <a:cubicBezTo>
                    <a:pt x="636027" y="530634"/>
                    <a:pt x="880128" y="169454"/>
                    <a:pt x="1233609" y="0"/>
                  </a:cubicBezTo>
                  <a:lnTo>
                    <a:pt x="0" y="0"/>
                  </a:lnTo>
                  <a:lnTo>
                    <a:pt x="0" y="1897679"/>
                  </a:lnTo>
                  <a:lnTo>
                    <a:pt x="1233609" y="1897679"/>
                  </a:lnTo>
                  <a:cubicBezTo>
                    <a:pt x="880128" y="1728225"/>
                    <a:pt x="636027" y="1367045"/>
                    <a:pt x="636027" y="948839"/>
                  </a:cubicBez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556676" y="2459954"/>
              <a:ext cx="1231643" cy="1897678"/>
            </a:xfrm>
            <a:custGeom>
              <a:avLst/>
              <a:gdLst/>
              <a:ahLst/>
              <a:cxnLst/>
              <a:rect l="l" t="t" r="r" b="b"/>
              <a:pathLst>
                <a:path w="1231643" h="1897678" extrusionOk="0">
                  <a:moveTo>
                    <a:pt x="0" y="0"/>
                  </a:moveTo>
                  <a:cubicBezTo>
                    <a:pt x="353481" y="169454"/>
                    <a:pt x="597582" y="530634"/>
                    <a:pt x="597582" y="948839"/>
                  </a:cubicBezTo>
                  <a:cubicBezTo>
                    <a:pt x="597582" y="1367045"/>
                    <a:pt x="353481" y="1728225"/>
                    <a:pt x="0" y="1897679"/>
                  </a:cubicBezTo>
                  <a:lnTo>
                    <a:pt x="1231852" y="1897679"/>
                  </a:lnTo>
                  <a:lnTo>
                    <a:pt x="1231852" y="0"/>
                  </a:ln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39450" y="2129900"/>
            <a:ext cx="4775400" cy="51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39450" y="2663225"/>
            <a:ext cx="4775400" cy="35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6164275" y="1132750"/>
            <a:ext cx="2979725" cy="3505851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  <p:sp>
        <p:nvSpPr>
          <p:cNvPr id="20" name="Google Shape;20;p3"/>
          <p:cNvSpPr/>
          <p:nvPr/>
        </p:nvSpPr>
        <p:spPr>
          <a:xfrm rot="10800000">
            <a:off x="-143577" y="2091150"/>
            <a:ext cx="961200" cy="961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55300" y="705650"/>
            <a:ext cx="4938000" cy="39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3200">
                <a:solidFill>
                  <a:schemeClr val="accent2"/>
                </a:solidFill>
              </a:defRPr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3200">
                <a:solidFill>
                  <a:schemeClr val="accent2"/>
                </a:solidFill>
              </a:defRPr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●"/>
              <a:defRPr sz="3200">
                <a:solidFill>
                  <a:schemeClr val="accent2"/>
                </a:solidFill>
              </a:defRPr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3200">
                <a:solidFill>
                  <a:schemeClr val="accent2"/>
                </a:solidFill>
              </a:defRPr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-56075" y="707300"/>
            <a:ext cx="63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7200" b="1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r="3175"/>
          <a:stretch/>
        </p:blipFill>
        <p:spPr>
          <a:xfrm>
            <a:off x="5757150" y="1132750"/>
            <a:ext cx="3386850" cy="3505851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34" name="Google Shape;34;p5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2931"/>
          <a:stretch/>
        </p:blipFill>
        <p:spPr>
          <a:xfrm>
            <a:off x="5091525" y="1132750"/>
            <a:ext cx="4052474" cy="3505851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143900" y="225900"/>
            <a:ext cx="4691700" cy="46917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44" name="Google Shape;44;p6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40890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55300" y="1677000"/>
            <a:ext cx="4089000" cy="27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54" name="Google Shape;54;p7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2506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3421480" y="1353950"/>
            <a:ext cx="22506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1587" r="1587"/>
          <a:stretch/>
        </p:blipFill>
        <p:spPr>
          <a:xfrm>
            <a:off x="5757150" y="1132750"/>
            <a:ext cx="3386850" cy="3505847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66" name="Google Shape;66;p8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16065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2630611" y="1353950"/>
            <a:ext cx="16065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4405922" y="1353950"/>
            <a:ext cx="16065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6164275" y="1132750"/>
            <a:ext cx="2979725" cy="3505851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79" name="Google Shape;79;p9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 r="1351"/>
          <a:stretch/>
        </p:blipFill>
        <p:spPr>
          <a:xfrm>
            <a:off x="5247875" y="1132750"/>
            <a:ext cx="3896126" cy="3505850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 rot="10800000">
            <a:off x="-112168" y="4127525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855300" y="4362163"/>
            <a:ext cx="7433400" cy="2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>
            <a:off x="145809" y="4337986"/>
            <a:ext cx="232524" cy="328270"/>
            <a:chOff x="7938657" y="1397104"/>
            <a:chExt cx="323850" cy="457200"/>
          </a:xfrm>
        </p:grpSpPr>
        <p:sp>
          <p:nvSpPr>
            <p:cNvPr id="91" name="Google Shape;91;p10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4844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ctrTitle"/>
          </p:nvPr>
        </p:nvSpPr>
        <p:spPr>
          <a:xfrm>
            <a:off x="351207" y="1042256"/>
            <a:ext cx="531103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: حاملگی کریپتیک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" name="Google Shape;110;p14">
            <a:extLst>
              <a:ext uri="{FF2B5EF4-FFF2-40B4-BE49-F238E27FC236}">
                <a16:creationId xmlns:a16="http://schemas.microsoft.com/office/drawing/2014/main" id="{CE512205-8602-B579-6B44-729F7B3494EB}"/>
              </a:ext>
            </a:extLst>
          </p:cNvPr>
          <p:cNvSpPr txBox="1">
            <a:spLocks/>
          </p:cNvSpPr>
          <p:nvPr/>
        </p:nvSpPr>
        <p:spPr>
          <a:xfrm>
            <a:off x="1558684" y="2941445"/>
            <a:ext cx="3013316" cy="52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 Condensed SemiBold"/>
              <a:buNone/>
              <a:defRPr sz="5400" b="0" i="0" u="none" strike="noStrike" cap="none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pPr algn="r" rtl="1"/>
            <a:r>
              <a:rPr lang="fa-IR" sz="1800" dirty="0">
                <a:cs typeface="B Nazanin" panose="00000700000000000000" pitchFamily="2" charset="-78"/>
              </a:rPr>
              <a:t>قالب پاورپوینت بارداری و حاملگی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0" y="329841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در دو یا سه ستون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16065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2"/>
          </p:nvPr>
        </p:nvSpPr>
        <p:spPr>
          <a:xfrm>
            <a:off x="2630611" y="1353950"/>
            <a:ext cx="16065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3"/>
          </p:nvPr>
        </p:nvSpPr>
        <p:spPr>
          <a:xfrm>
            <a:off x="4405922" y="1353950"/>
            <a:ext cx="16065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 idx="4294967295"/>
          </p:nvPr>
        </p:nvSpPr>
        <p:spPr>
          <a:xfrm>
            <a:off x="1992694" y="2297400"/>
            <a:ext cx="45561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fa-IR" sz="1800" dirty="0">
                <a:solidFill>
                  <a:schemeClr val="lt1"/>
                </a:solidFill>
                <a:cs typeface="B Nazanin" panose="00000400000000000000" pitchFamily="2" charset="-78"/>
              </a:rPr>
              <a:t>آیا می خواهید تأثیر بزرگی داشته باشید؟</a:t>
            </a:r>
            <a:br>
              <a:rPr lang="fa-IR" sz="1800" dirty="0">
                <a:solidFill>
                  <a:schemeClr val="lt1"/>
                </a:solidFill>
                <a:cs typeface="B Nazanin" panose="00000400000000000000" pitchFamily="2" charset="-78"/>
              </a:rPr>
            </a:br>
            <a:r>
              <a:rPr lang="fa-IR" sz="1800" dirty="0">
                <a:solidFill>
                  <a:schemeClr val="lt1"/>
                </a:solidFill>
                <a:cs typeface="B Nazanin" panose="00000400000000000000" pitchFamily="2" charset="-78"/>
              </a:rPr>
              <a:t>از تصویر بزرگ استفاده کنید.</a:t>
            </a:r>
            <a:endParaRPr sz="18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t>11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2800" dirty="0">
                <a:cs typeface="B Nazanin" panose="00000400000000000000" pitchFamily="2" charset="-78"/>
              </a:rPr>
              <a:t>از نمودارها برای توضیح ایده های خود استفاده کنید</a:t>
            </a:r>
            <a:endParaRPr sz="2800" dirty="0">
              <a:cs typeface="B Nazanin" panose="00000400000000000000" pitchFamily="2" charset="-78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>
              <a:cs typeface="B Nazanin" panose="00000400000000000000" pitchFamily="2" charset="-78"/>
            </a:endParaRPr>
          </a:p>
        </p:txBody>
      </p:sp>
      <p:grpSp>
        <p:nvGrpSpPr>
          <p:cNvPr id="207" name="Google Shape;207;p25"/>
          <p:cNvGrpSpPr/>
          <p:nvPr/>
        </p:nvGrpSpPr>
        <p:grpSpPr>
          <a:xfrm>
            <a:off x="1209750" y="1625425"/>
            <a:ext cx="3175200" cy="3175200"/>
            <a:chOff x="2820225" y="891450"/>
            <a:chExt cx="3175200" cy="3175200"/>
          </a:xfrm>
        </p:grpSpPr>
        <p:sp>
          <p:nvSpPr>
            <p:cNvPr id="208" name="Google Shape;208;p25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519900" y="3156650"/>
            <a:ext cx="1332300" cy="914700"/>
            <a:chOff x="5130375" y="2422675"/>
            <a:chExt cx="1332300" cy="914700"/>
          </a:xfrm>
        </p:grpSpPr>
        <p:sp>
          <p:nvSpPr>
            <p:cNvPr id="211" name="Google Shape;211;p25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 rtl="1"/>
              <a:r>
                <a:rPr lang="fa-IR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وستیبولوم </a:t>
              </a:r>
              <a:r>
                <a:rPr lang="en-US" sz="1100" dirty="0" err="1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congue</a:t>
              </a:r>
              <a:r>
                <a:rPr lang="en-US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 tempus</a:t>
              </a:r>
              <a:endParaRPr sz="17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لورم اپیسوم</a:t>
              </a:r>
              <a:endParaRPr sz="11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2187600" y="1443225"/>
            <a:ext cx="1332300" cy="914700"/>
            <a:chOff x="3798075" y="709250"/>
            <a:chExt cx="1332300" cy="914700"/>
          </a:xfrm>
        </p:grpSpPr>
        <p:sp>
          <p:nvSpPr>
            <p:cNvPr id="214" name="Google Shape;214;p25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 rtl="1"/>
              <a:r>
                <a:rPr lang="fa-IR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وستیبولوم </a:t>
              </a:r>
              <a:r>
                <a:rPr lang="en-US" sz="1100" dirty="0" err="1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congue</a:t>
              </a:r>
              <a:r>
                <a:rPr lang="en-US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 tempus</a:t>
              </a:r>
              <a:endParaRPr sz="17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لورم اپیسوم</a:t>
              </a:r>
              <a:endParaRPr sz="11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855300" y="3156650"/>
            <a:ext cx="1332300" cy="914700"/>
            <a:chOff x="2465775" y="2422675"/>
            <a:chExt cx="1332300" cy="914700"/>
          </a:xfrm>
        </p:grpSpPr>
        <p:sp>
          <p:nvSpPr>
            <p:cNvPr id="217" name="Google Shape;217;p25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 rtl="1"/>
              <a:r>
                <a:rPr lang="fa-IR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وستیبولوم </a:t>
              </a:r>
              <a:r>
                <a:rPr lang="en-US" sz="1100" dirty="0" err="1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congue</a:t>
              </a:r>
              <a:r>
                <a:rPr lang="en-US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 tempus</a:t>
              </a:r>
              <a:endParaRPr sz="17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100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لورم اپیسوم</a:t>
              </a:r>
              <a:endParaRPr sz="11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206714" y="158394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و جداول برای مقایسه داده ها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224" name="Google Shape;224;p26"/>
          <p:cNvGraphicFramePr/>
          <p:nvPr>
            <p:extLst>
              <p:ext uri="{D42A27DB-BD31-4B8C-83A1-F6EECF244321}">
                <p14:modId xmlns:p14="http://schemas.microsoft.com/office/powerpoint/2010/main" val="395525339"/>
              </p:ext>
            </p:extLst>
          </p:nvPr>
        </p:nvGraphicFramePr>
        <p:xfrm>
          <a:off x="855300" y="1826181"/>
          <a:ext cx="4130300" cy="2784225"/>
        </p:xfrm>
        <a:graphic>
          <a:graphicData uri="http://schemas.openxmlformats.org/drawingml/2006/table">
            <a:tbl>
              <a:tblPr>
                <a:noFill/>
                <a:tableStyleId>{41A5C919-1BB1-4913-8758-00A2290747ED}</a:tableStyleId>
              </a:tblPr>
              <a:tblGrid>
                <a:gridCol w="103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1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رنگ زرد</a:t>
                      </a:r>
                      <a:endParaRPr sz="11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20</a:t>
                      </a:r>
                      <a:endParaRPr sz="16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7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1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آبی</a:t>
                      </a:r>
                      <a:endParaRPr sz="11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30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15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1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نارنجی</a:t>
                      </a:r>
                      <a:endParaRPr sz="11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5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24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16</a:t>
                      </a:r>
                      <a:endParaRPr sz="16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652850" y="6377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800" dirty="0">
                <a:solidFill>
                  <a:schemeClr val="lt1"/>
                </a:solidFill>
                <a:cs typeface="B Nazanin" panose="00000400000000000000" pitchFamily="2" charset="-78"/>
              </a:rPr>
              <a:t>نقشه ها</a:t>
            </a:r>
            <a:endParaRPr sz="18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158975" y="1594075"/>
            <a:ext cx="5616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دفتر ما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1298900" y="193865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066850" y="351920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4033475" y="1686775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4806250" y="3856325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6906900" y="223160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7527900" y="390260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/>
          <p:nvPr/>
        </p:nvSpPr>
        <p:spPr>
          <a:xfrm rot="10800000">
            <a:off x="-263073" y="1680900"/>
            <a:ext cx="1781700" cy="17817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260348" y="2145101"/>
            <a:ext cx="735233" cy="853819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ctrTitle" idx="4294967295"/>
          </p:nvPr>
        </p:nvSpPr>
        <p:spPr>
          <a:xfrm>
            <a:off x="2169041" y="490305"/>
            <a:ext cx="4389653" cy="246259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9600" dirty="0">
                <a:cs typeface="B Nazanin" panose="00000400000000000000" pitchFamily="2" charset="-78"/>
              </a:rPr>
              <a:t>برش،</a:t>
            </a:r>
            <a:br>
              <a:rPr lang="fa-IR" sz="9600" dirty="0">
                <a:cs typeface="B Nazanin" panose="00000400000000000000" pitchFamily="2" charset="-78"/>
              </a:rPr>
            </a:br>
            <a:r>
              <a:rPr lang="fa-IR" sz="9600" dirty="0">
                <a:cs typeface="B Nazanin" panose="00000400000000000000" pitchFamily="2" charset="-78"/>
              </a:rPr>
              <a:t> 526، 124</a:t>
            </a:r>
            <a:endParaRPr sz="9600" dirty="0">
              <a:cs typeface="B Nazanin" panose="00000400000000000000" pitchFamily="2" charset="-78"/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4294967295"/>
          </p:nvPr>
        </p:nvSpPr>
        <p:spPr>
          <a:xfrm>
            <a:off x="1602625" y="2952900"/>
            <a:ext cx="59130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وای این یک عدد بزرگ است، آیا شما افتخار نمی کنید؟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ctrTitle" idx="4294967295"/>
          </p:nvPr>
        </p:nvSpPr>
        <p:spPr>
          <a:xfrm>
            <a:off x="855300" y="8004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6000" dirty="0">
                <a:solidFill>
                  <a:schemeClr val="accent6"/>
                </a:solidFill>
                <a:cs typeface="B Nazanin" panose="00000400000000000000" pitchFamily="2" charset="-78"/>
              </a:rPr>
              <a:t>برش، 526,124 دلار</a:t>
            </a:r>
            <a:endParaRPr sz="6000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4875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1800" dirty="0">
                <a:cs typeface="B Nazanin" panose="00000400000000000000" pitchFamily="2" charset="-78"/>
              </a:rPr>
              <a:t>اون پول زیادیه</a:t>
            </a: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ctrTitle" idx="4294967295"/>
          </p:nvPr>
        </p:nvSpPr>
        <p:spPr>
          <a:xfrm>
            <a:off x="855300" y="34292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cs typeface="B Nazanin" panose="00000400000000000000" pitchFamily="2" charset="-78"/>
              </a:rPr>
              <a:t>100%</a:t>
            </a:r>
            <a:endParaRPr sz="600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57" name="Google Shape;257;p29"/>
          <p:cNvSpPr txBox="1">
            <a:spLocks noGrp="1"/>
          </p:cNvSpPr>
          <p:nvPr>
            <p:ph type="subTitle" idx="4294967295"/>
          </p:nvPr>
        </p:nvSpPr>
        <p:spPr>
          <a:xfrm>
            <a:off x="855300" y="41164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1800" dirty="0">
                <a:cs typeface="B Nazanin" panose="00000400000000000000" pitchFamily="2" charset="-78"/>
              </a:rPr>
              <a:t>موفقیت کامل!</a:t>
            </a: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ctrTitle" idx="4294967295"/>
          </p:nvPr>
        </p:nvSpPr>
        <p:spPr>
          <a:xfrm>
            <a:off x="855300" y="21148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6000" dirty="0">
                <a:solidFill>
                  <a:schemeClr val="accent4"/>
                </a:solidFill>
                <a:cs typeface="B Nazanin" panose="00000400000000000000" pitchFamily="2" charset="-78"/>
              </a:rPr>
              <a:t>185244 کاربر</a:t>
            </a:r>
            <a:endParaRPr sz="60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subTitle" idx="4294967295"/>
          </p:nvPr>
        </p:nvSpPr>
        <p:spPr>
          <a:xfrm>
            <a:off x="855300" y="28019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1800" dirty="0">
                <a:cs typeface="B Nazanin" panose="00000400000000000000" pitchFamily="2" charset="-78"/>
              </a:rPr>
              <a:t>و تعداد زیادی از کاربران</a:t>
            </a: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261" name="Google Shape;261;p29"/>
          <p:cNvSpPr/>
          <p:nvPr/>
        </p:nvSpPr>
        <p:spPr>
          <a:xfrm rot="10800000">
            <a:off x="-112168" y="8731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2" name="Google Shape;262;p29"/>
          <p:cNvSpPr/>
          <p:nvPr/>
        </p:nvSpPr>
        <p:spPr>
          <a:xfrm rot="10800000">
            <a:off x="-112168" y="218760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3" name="Google Shape;263;p29"/>
          <p:cNvSpPr/>
          <p:nvPr/>
        </p:nvSpPr>
        <p:spPr>
          <a:xfrm rot="10800000">
            <a:off x="-112168" y="35020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64" name="Google Shape;264;p29"/>
          <p:cNvGrpSpPr/>
          <p:nvPr/>
        </p:nvGrpSpPr>
        <p:grpSpPr>
          <a:xfrm>
            <a:off x="121428" y="3735658"/>
            <a:ext cx="282184" cy="282184"/>
            <a:chOff x="6845399" y="3630764"/>
            <a:chExt cx="457200" cy="457200"/>
          </a:xfrm>
        </p:grpSpPr>
        <p:sp>
          <p:nvSpPr>
            <p:cNvPr id="265" name="Google Shape;265;p29"/>
            <p:cNvSpPr/>
            <p:nvPr/>
          </p:nvSpPr>
          <p:spPr>
            <a:xfrm>
              <a:off x="6845399" y="3706725"/>
              <a:ext cx="304800" cy="381238"/>
            </a:xfrm>
            <a:custGeom>
              <a:avLst/>
              <a:gdLst/>
              <a:ahLst/>
              <a:cxnLst/>
              <a:rect l="l" t="t" r="r" b="b"/>
              <a:pathLst>
                <a:path w="304800" h="381238" extrusionOk="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7169249" y="3630764"/>
              <a:ext cx="133350" cy="457200"/>
            </a:xfrm>
            <a:custGeom>
              <a:avLst/>
              <a:gdLst/>
              <a:ahLst/>
              <a:cxnLst/>
              <a:rect l="l" t="t" r="r" b="b"/>
              <a:pathLst>
                <a:path w="133350" h="457200" extrusionOk="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267" name="Google Shape;267;p29"/>
          <p:cNvGrpSpPr/>
          <p:nvPr/>
        </p:nvGrpSpPr>
        <p:grpSpPr>
          <a:xfrm>
            <a:off x="145232" y="2421208"/>
            <a:ext cx="282184" cy="282184"/>
            <a:chOff x="9616808" y="1369287"/>
            <a:chExt cx="457200" cy="457200"/>
          </a:xfrm>
        </p:grpSpPr>
        <p:sp>
          <p:nvSpPr>
            <p:cNvPr id="268" name="Google Shape;268;p29"/>
            <p:cNvSpPr/>
            <p:nvPr/>
          </p:nvSpPr>
          <p:spPr>
            <a:xfrm>
              <a:off x="9759628" y="1464537"/>
              <a:ext cx="171538" cy="200025"/>
            </a:xfrm>
            <a:custGeom>
              <a:avLst/>
              <a:gdLst/>
              <a:ahLst/>
              <a:cxnLst/>
              <a:rect l="l" t="t" r="r" b="b"/>
              <a:pathLst>
                <a:path w="171538" h="200025" extrusionOk="0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9807308" y="136928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9616808" y="1464537"/>
              <a:ext cx="200025" cy="361950"/>
            </a:xfrm>
            <a:custGeom>
              <a:avLst/>
              <a:gdLst/>
              <a:ahLst/>
              <a:cxnLst/>
              <a:rect l="l" t="t" r="r" b="b"/>
              <a:pathLst>
                <a:path w="200025" h="361950" extrusionOk="0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9873983" y="1464537"/>
              <a:ext cx="200025" cy="361950"/>
            </a:xfrm>
            <a:custGeom>
              <a:avLst/>
              <a:gdLst/>
              <a:ahLst/>
              <a:cxnLst/>
              <a:rect l="l" t="t" r="r" b="b"/>
              <a:pathLst>
                <a:path w="200025" h="361950" extrusionOk="0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grpSp>
        <p:nvGrpSpPr>
          <p:cNvPr id="272" name="Google Shape;272;p29"/>
          <p:cNvGrpSpPr/>
          <p:nvPr/>
        </p:nvGrpSpPr>
        <p:grpSpPr>
          <a:xfrm>
            <a:off x="145314" y="1106758"/>
            <a:ext cx="282036" cy="282183"/>
            <a:chOff x="9681285" y="2939573"/>
            <a:chExt cx="456961" cy="457199"/>
          </a:xfrm>
        </p:grpSpPr>
        <p:sp>
          <p:nvSpPr>
            <p:cNvPr id="273" name="Google Shape;273;p29"/>
            <p:cNvSpPr/>
            <p:nvPr/>
          </p:nvSpPr>
          <p:spPr>
            <a:xfrm>
              <a:off x="9681285" y="2939573"/>
              <a:ext cx="323373" cy="323850"/>
            </a:xfrm>
            <a:custGeom>
              <a:avLst/>
              <a:gdLst/>
              <a:ahLst/>
              <a:cxnLst/>
              <a:rect l="l" t="t" r="r" b="b"/>
              <a:pathLst>
                <a:path w="323373" h="323850" extrusionOk="0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9890597" y="3149123"/>
              <a:ext cx="196214" cy="197167"/>
            </a:xfrm>
            <a:custGeom>
              <a:avLst/>
              <a:gdLst/>
              <a:ahLst/>
              <a:cxnLst/>
              <a:rect l="l" t="t" r="r" b="b"/>
              <a:pathLst>
                <a:path w="196214" h="197167" extrusionOk="0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9941079" y="3199605"/>
              <a:ext cx="197167" cy="197167"/>
            </a:xfrm>
            <a:custGeom>
              <a:avLst/>
              <a:gdLst/>
              <a:ahLst/>
              <a:cxnLst/>
              <a:rect l="l" t="t" r="r" b="b"/>
              <a:pathLst>
                <a:path w="197167" h="197167" extrusionOk="0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-303649" y="504042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فرآیند ما آسان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>
              <a:cs typeface="B Nazanin" panose="00000400000000000000" pitchFamily="2" charset="-78"/>
            </a:endParaRPr>
          </a:p>
        </p:txBody>
      </p:sp>
      <p:grpSp>
        <p:nvGrpSpPr>
          <p:cNvPr id="282" name="Google Shape;282;p30"/>
          <p:cNvGrpSpPr/>
          <p:nvPr/>
        </p:nvGrpSpPr>
        <p:grpSpPr>
          <a:xfrm>
            <a:off x="855320" y="1639817"/>
            <a:ext cx="4650680" cy="731700"/>
            <a:chOff x="710674" y="1323164"/>
            <a:chExt cx="7300911" cy="731700"/>
          </a:xfrm>
        </p:grpSpPr>
        <p:sp>
          <p:nvSpPr>
            <p:cNvPr id="283" name="Google Shape;283;p30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r" rtl="1">
                <a:lnSpc>
                  <a:spcPct val="90000"/>
                </a:lnSpc>
              </a:pPr>
              <a:r>
                <a:rPr lang="fa-IR" sz="3600" dirty="0">
                  <a:solidFill>
                    <a:schemeClr val="accent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لورم</a:t>
              </a:r>
              <a:endParaRPr sz="3600" dirty="0">
                <a:solidFill>
                  <a:schemeClr val="accent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85" name="Google Shape;28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r" rtl="1">
                <a:lnSpc>
                  <a:spcPct val="115000"/>
                </a:lnSpc>
              </a:pPr>
              <a:r>
                <a:rPr lang="fa-IR" sz="1200" dirty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sz="1200" dirty="0">
                <a:solidFill>
                  <a:srgbClr val="FFFFFF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855321" y="2524178"/>
            <a:ext cx="4420406" cy="731700"/>
            <a:chOff x="710675" y="2207525"/>
            <a:chExt cx="6939412" cy="731700"/>
          </a:xfrm>
        </p:grpSpPr>
        <p:sp>
          <p:nvSpPr>
            <p:cNvPr id="287" name="Google Shape;287;p30"/>
            <p:cNvSpPr txBox="1"/>
            <p:nvPr/>
          </p:nvSpPr>
          <p:spPr>
            <a:xfrm>
              <a:off x="710675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r" rtl="1">
                <a:lnSpc>
                  <a:spcPct val="90000"/>
                </a:lnSpc>
              </a:pPr>
              <a:r>
                <a:rPr lang="fa-IR" sz="3600" dirty="0">
                  <a:solidFill>
                    <a:schemeClr val="accen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ایپسوم</a:t>
              </a:r>
              <a:endParaRPr sz="3600" dirty="0">
                <a:solidFill>
                  <a:schemeClr val="accen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89" name="Google Shape;28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r" rtl="1">
                <a:lnSpc>
                  <a:spcPct val="115000"/>
                </a:lnSpc>
              </a:pPr>
              <a:r>
                <a:rPr lang="fa-IR" sz="1200" dirty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sz="1200" dirty="0">
                <a:solidFill>
                  <a:srgbClr val="FFFFFF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290" name="Google Shape;290;p30"/>
          <p:cNvGrpSpPr/>
          <p:nvPr/>
        </p:nvGrpSpPr>
        <p:grpSpPr>
          <a:xfrm>
            <a:off x="855320" y="3405278"/>
            <a:ext cx="4189366" cy="731700"/>
            <a:chOff x="710675" y="3088625"/>
            <a:chExt cx="6576713" cy="731700"/>
          </a:xfrm>
        </p:grpSpPr>
        <p:sp>
          <p:nvSpPr>
            <p:cNvPr id="291" name="Google Shape;291;p30"/>
            <p:cNvSpPr txBox="1"/>
            <p:nvPr/>
          </p:nvSpPr>
          <p:spPr>
            <a:xfrm>
              <a:off x="710675" y="313882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r" rtl="1">
                <a:lnSpc>
                  <a:spcPct val="90000"/>
                </a:lnSpc>
              </a:pPr>
              <a:r>
                <a:rPr lang="fa-IR" sz="3600" dirty="0">
                  <a:solidFill>
                    <a:srgbClr val="34C9DD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دولور</a:t>
              </a:r>
              <a:endParaRPr sz="3600" dirty="0">
                <a:solidFill>
                  <a:srgbClr val="34C9DD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34C9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r" rtl="1">
                <a:lnSpc>
                  <a:spcPct val="115000"/>
                </a:lnSpc>
              </a:pPr>
              <a:r>
                <a:rPr lang="fa-IR" sz="1200" dirty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200" dirty="0">
                <a:solidFill>
                  <a:srgbClr val="FFFFFF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-589676" y="4969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بیایید برخی از مفاهیم را مرور کنیم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99" name="Google Shape;299;p31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1606500" cy="14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2"/>
          </p:nvPr>
        </p:nvSpPr>
        <p:spPr>
          <a:xfrm>
            <a:off x="2630612" y="1353950"/>
            <a:ext cx="1606500" cy="14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3"/>
          </p:nvPr>
        </p:nvSpPr>
        <p:spPr>
          <a:xfrm>
            <a:off x="4405924" y="1353950"/>
            <a:ext cx="1606500" cy="14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855300" y="3171150"/>
            <a:ext cx="1606500" cy="14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2"/>
          </p:nvPr>
        </p:nvSpPr>
        <p:spPr>
          <a:xfrm>
            <a:off x="2630612" y="3171150"/>
            <a:ext cx="1606500" cy="14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4405924" y="3171150"/>
            <a:ext cx="1606500" cy="14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sz="12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body" idx="1"/>
          </p:nvPr>
        </p:nvSpPr>
        <p:spPr>
          <a:xfrm>
            <a:off x="855300" y="4362163"/>
            <a:ext cx="7433400" cy="2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نمودارها را از </a:t>
            </a:r>
            <a:r>
              <a:rPr lang="en-US" dirty="0">
                <a:cs typeface="B Nazanin" panose="00000400000000000000" pitchFamily="2" charset="-78"/>
              </a:rPr>
              <a:t>Excel </a:t>
            </a:r>
            <a:r>
              <a:rPr lang="fa-IR" dirty="0">
                <a:cs typeface="B Nazanin" panose="00000400000000000000" pitchFamily="2" charset="-78"/>
              </a:rPr>
              <a:t>یا </a:t>
            </a:r>
            <a:r>
              <a:rPr lang="en-US" dirty="0">
                <a:cs typeface="B Nazanin" panose="00000400000000000000" pitchFamily="2" charset="-78"/>
              </a:rPr>
              <a:t>Google Sheets </a:t>
            </a:r>
            <a:r>
              <a:rPr lang="fa-IR" dirty="0">
                <a:cs typeface="B Nazanin" panose="00000400000000000000" pitchFamily="2" charset="-78"/>
              </a:rPr>
              <a:t>وارد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1" name="Google Shape;311;p32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>
              <a:cs typeface="B Nazanin" panose="00000400000000000000" pitchFamily="2" charset="-78"/>
            </a:endParaRPr>
          </a:p>
        </p:txBody>
      </p:sp>
      <p:cxnSp>
        <p:nvCxnSpPr>
          <p:cNvPr id="312" name="Google Shape;312;p32"/>
          <p:cNvCxnSpPr/>
          <p:nvPr/>
        </p:nvCxnSpPr>
        <p:spPr>
          <a:xfrm>
            <a:off x="855300" y="922301"/>
            <a:ext cx="65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2"/>
          <p:cNvCxnSpPr/>
          <p:nvPr/>
        </p:nvCxnSpPr>
        <p:spPr>
          <a:xfrm>
            <a:off x="855300" y="1631783"/>
            <a:ext cx="65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2"/>
          <p:cNvCxnSpPr/>
          <p:nvPr/>
        </p:nvCxnSpPr>
        <p:spPr>
          <a:xfrm>
            <a:off x="855300" y="2341264"/>
            <a:ext cx="65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32"/>
          <p:cNvCxnSpPr/>
          <p:nvPr/>
        </p:nvCxnSpPr>
        <p:spPr>
          <a:xfrm>
            <a:off x="855300" y="3050746"/>
            <a:ext cx="65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855300" y="3782126"/>
            <a:ext cx="657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2"/>
          <p:cNvSpPr txBox="1"/>
          <p:nvPr/>
        </p:nvSpPr>
        <p:spPr>
          <a:xfrm>
            <a:off x="855300" y="763550"/>
            <a:ext cx="3309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4000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3000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2000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1000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1418451" y="2228537"/>
            <a:ext cx="212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1703752" y="1834474"/>
            <a:ext cx="2121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1989052" y="2341264"/>
            <a:ext cx="212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3009994" y="2542327"/>
            <a:ext cx="212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3295295" y="1943944"/>
            <a:ext cx="2121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3580596" y="1076625"/>
            <a:ext cx="212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4601538" y="1987720"/>
            <a:ext cx="212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4886839" y="922177"/>
            <a:ext cx="2121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5172139" y="2170162"/>
            <a:ext cx="212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6193082" y="2600701"/>
            <a:ext cx="212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6478382" y="1141220"/>
            <a:ext cx="2121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6763683" y="1455010"/>
            <a:ext cx="212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دستورالعمل برای استفاده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3421478" y="1353950"/>
            <a:ext cx="2250600" cy="258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1200" b="1" dirty="0">
                <a:cs typeface="B Nazanin" panose="00000400000000000000" pitchFamily="2" charset="-78"/>
              </a:rPr>
              <a:t>ویرایش در </a:t>
            </a:r>
            <a:r>
              <a:rPr lang="en-US" sz="1200" b="1" dirty="0">
                <a:cs typeface="B Nazanin" panose="00000400000000000000" pitchFamily="2" charset="-78"/>
              </a:rPr>
              <a:t>POWERPOINT®</a:t>
            </a:r>
          </a:p>
          <a:p>
            <a:pPr marL="0" lvl="0" indent="0" algn="r" rtl="1">
              <a:buNone/>
            </a:pPr>
            <a:r>
              <a:rPr lang="fa-IR" sz="1200" b="1" dirty="0">
                <a:cs typeface="B Nazanin" panose="00000400000000000000" pitchFamily="2" charset="-78"/>
              </a:rPr>
              <a:t>بر روی دکمه زیر پیش نمایش ارائه که می گوید «دانلود به عنوان الگوی پاورپوینت» کلیک کنید. شما یک فایل </a:t>
            </a:r>
            <a:r>
              <a:rPr lang="en-US" sz="1200" b="1" dirty="0">
                <a:cs typeface="B Nazanin" panose="00000400000000000000" pitchFamily="2" charset="-78"/>
              </a:rPr>
              <a:t>pptx. </a:t>
            </a:r>
            <a:r>
              <a:rPr lang="fa-IR" sz="1200" b="1" dirty="0">
                <a:cs typeface="B Nazanin" panose="00000400000000000000" pitchFamily="2" charset="-78"/>
              </a:rPr>
              <a:t>دریافت خواهید کرد که می توانید آن را در پاورپوینت ویرایش کنید.</a:t>
            </a:r>
          </a:p>
          <a:p>
            <a:pPr marL="0" lvl="0" indent="0" algn="r" rtl="1">
              <a:buNone/>
            </a:pPr>
            <a:r>
              <a:rPr lang="fa-IR" sz="1200" b="1" dirty="0">
                <a:cs typeface="B Nazanin" panose="00000400000000000000" pitchFamily="2" charset="-78"/>
              </a:rPr>
              <a:t>به یاد داشته باشید که فونت های مورد استفاده در این ارائه را دانلود و نصب کنید (لینک های فایل های فونت مورد نیاز را در اسلاید طراحی ارائه خواهید یافت)</a:t>
            </a:r>
            <a:endParaRPr sz="1200" b="1" dirty="0">
              <a:cs typeface="B Nazanin" panose="00000400000000000000" pitchFamily="2" charset="-78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250600" cy="258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fa-IR" sz="1200" b="1" dirty="0">
                <a:cs typeface="B Nazanin" panose="00000400000000000000" pitchFamily="2" charset="-78"/>
              </a:rPr>
              <a:t>ویرایش در اسلایدهای </a:t>
            </a:r>
            <a:r>
              <a:rPr lang="en-US" sz="1200" b="1" dirty="0">
                <a:cs typeface="B Nazanin" panose="00000400000000000000" pitchFamily="2" charset="-78"/>
              </a:rPr>
              <a:t>GOOGLE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fa-IR" sz="1200" b="1" dirty="0">
                <a:cs typeface="B Nazanin" panose="00000400000000000000" pitchFamily="2" charset="-78"/>
              </a:rPr>
              <a:t>روی دکمه زیر پیش‌نمایش ارائه که می‌گوید «استفاده به عنوان تم اسلایدهای </a:t>
            </a:r>
            <a:r>
              <a:rPr lang="en-US" sz="1200" b="1" dirty="0">
                <a:cs typeface="B Nazanin" panose="00000400000000000000" pitchFamily="2" charset="-78"/>
              </a:rPr>
              <a:t>Google» </a:t>
            </a:r>
            <a:r>
              <a:rPr lang="fa-IR" sz="1200" b="1" dirty="0">
                <a:cs typeface="B Nazanin" panose="00000400000000000000" pitchFamily="2" charset="-78"/>
              </a:rPr>
              <a:t>کلیک کنید.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fa-IR" sz="1200" b="1" dirty="0">
                <a:cs typeface="B Nazanin" panose="00000400000000000000" pitchFamily="2" charset="-78"/>
              </a:rPr>
              <a:t>شما یک کپی از این سند را در </a:t>
            </a:r>
            <a:r>
              <a:rPr lang="en-US" sz="1200" b="1" dirty="0">
                <a:cs typeface="B Nazanin" panose="00000400000000000000" pitchFamily="2" charset="-78"/>
              </a:rPr>
              <a:t>Google Drive </a:t>
            </a:r>
            <a:r>
              <a:rPr lang="fa-IR" sz="1200" b="1" dirty="0">
                <a:cs typeface="B Nazanin" panose="00000400000000000000" pitchFamily="2" charset="-78"/>
              </a:rPr>
              <a:t>خود دریافت خواهید کرد و می توانید اسلایدها را ویرایش، اضافه یا حذف کنید.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fa-IR" sz="1200" b="1" dirty="0">
                <a:cs typeface="B Nazanin" panose="00000400000000000000" pitchFamily="2" charset="-78"/>
              </a:rPr>
              <a:t>شما باید وارد حساب کاربری گوگل خود شوید.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855300" y="4134525"/>
            <a:ext cx="4816800" cy="5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buNone/>
            </a:pPr>
            <a:r>
              <a:rPr lang="fa-IR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اطلاعات بیشتر در مورد نحوه استفاده از این الگو در </a:t>
            </a:r>
            <a:r>
              <a:rPr lang="en-US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slidescarnival.com/help-use-presentation-template</a:t>
            </a:r>
          </a:p>
          <a:p>
            <a:pPr marL="0" lvl="0" indent="0" algn="r" rtl="1">
              <a:spcBef>
                <a:spcPts val="0"/>
              </a:spcBef>
              <a:buNone/>
            </a:pPr>
            <a:r>
              <a:rPr lang="fa-IR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استفاده از این الگو تحت مجوز </a:t>
            </a:r>
            <a:r>
              <a:rPr lang="en-US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Creative Commons Attribution </a:t>
            </a:r>
            <a:r>
              <a:rPr lang="fa-IR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رایگان است. می توانید اسلاید </a:t>
            </a:r>
            <a:r>
              <a:rPr lang="en-US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Credits </a:t>
            </a:r>
            <a:r>
              <a:rPr lang="fa-IR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را نگه دارید یا </a:t>
            </a:r>
            <a:r>
              <a:rPr lang="en-US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20begir.com</a:t>
            </a:r>
            <a:r>
              <a:rPr lang="fa-IR" sz="1000" b="1" dirty="0">
                <a:solidFill>
                  <a:schemeClr val="accent6"/>
                </a:solidFill>
                <a:cs typeface="B Nazanin" panose="00000400000000000000" pitchFamily="2" charset="-78"/>
              </a:rPr>
              <a:t>و سایر منابع مورد استفاده را در پاورقی اسلاید ذکر کنید.</a:t>
            </a:r>
            <a:endParaRPr sz="1000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solidFill>
                  <a:schemeClr val="lt1"/>
                </a:solidFill>
                <a:latin typeface="Cabin Condensed SemiBold"/>
                <a:ea typeface="Cabin Condensed SemiBold"/>
                <a:cs typeface="B Nazanin" panose="00000400000000000000" pitchFamily="2" charset="-78"/>
                <a:sym typeface="Cabin Condensed SemiBold"/>
              </a:rPr>
              <a:t>پروژه موبایل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chemeClr val="lt1"/>
                </a:solidFill>
                <a:latin typeface="Cabin Condensed SemiBold"/>
                <a:ea typeface="Cabin Condensed SemiBold"/>
                <a:cs typeface="B Nazanin" panose="00000400000000000000" pitchFamily="2" charset="-78"/>
                <a:sym typeface="Cabin Condensed SemiBold"/>
              </a:rPr>
              <a:t>پروژه‌های وب، برنامه یا نرم‌افزار خود را با استفاده از این الگوهای ابزارک نشان داده و توضیح دهید.</a:t>
            </a:r>
            <a:endParaRPr sz="24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36" name="Google Shape;336;p33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grpSp>
        <p:nvGrpSpPr>
          <p:cNvPr id="337" name="Google Shape;337;p33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338" name="Google Shape;338;p33"/>
            <p:cNvSpPr/>
            <p:nvPr/>
          </p:nvSpPr>
          <p:spPr>
            <a:xfrm>
              <a:off x="535320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620068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73998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620855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grpSp>
        <p:nvGrpSpPr>
          <p:cNvPr id="348" name="Google Shape;348;p34"/>
          <p:cNvGrpSpPr/>
          <p:nvPr/>
        </p:nvGrpSpPr>
        <p:grpSpPr>
          <a:xfrm>
            <a:off x="5011702" y="465959"/>
            <a:ext cx="2736410" cy="4222433"/>
            <a:chOff x="5011702" y="465959"/>
            <a:chExt cx="2736410" cy="4222433"/>
          </a:xfrm>
        </p:grpSpPr>
        <p:sp>
          <p:nvSpPr>
            <p:cNvPr id="349" name="Google Shape;349;p34"/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53" name="Google Shape;353;p34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solidFill>
                  <a:schemeClr val="lt1"/>
                </a:solidFill>
                <a:latin typeface="Cabin Condensed SemiBold"/>
                <a:ea typeface="Cabin Condensed SemiBold"/>
                <a:cs typeface="B Nazanin" panose="00000400000000000000" pitchFamily="2" charset="-78"/>
                <a:sym typeface="Cabin Condensed SemiBold"/>
              </a:rPr>
              <a:t>پروژه تبلت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chemeClr val="lt1"/>
                </a:solidFill>
                <a:latin typeface="Cabin Condensed SemiBold"/>
                <a:ea typeface="Cabin Condensed SemiBold"/>
                <a:cs typeface="B Nazanin" panose="00000400000000000000" pitchFamily="2" charset="-78"/>
                <a:sym typeface="Cabin Condensed SemiBold"/>
              </a:rPr>
              <a:t>با استفاده از این الگوهای اسبابک، پروژه های وب، برنامه یا نرم افزار خود را نشان داده و توضیح دهید.</a:t>
            </a:r>
            <a:endParaRPr sz="24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t>22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grpSp>
        <p:nvGrpSpPr>
          <p:cNvPr id="360" name="Google Shape;360;p35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61" name="Google Shape;361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</p:grpSp>
      <p:sp>
        <p:nvSpPr>
          <p:cNvPr id="365" name="Google Shape;365;p35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solidFill>
                  <a:schemeClr val="lt1"/>
                </a:solidFill>
                <a:latin typeface="Cabin Condensed SemiBold"/>
                <a:ea typeface="Cabin Condensed SemiBold"/>
                <a:cs typeface="B Nazanin" panose="00000400000000000000" pitchFamily="2" charset="-78"/>
                <a:sym typeface="Cabin Condensed SemiBold"/>
              </a:rPr>
              <a:t>پروژه دسکتاپ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chemeClr val="lt1"/>
                </a:solidFill>
                <a:latin typeface="Cabin Condensed SemiBold"/>
                <a:ea typeface="Cabin Condensed SemiBold"/>
                <a:cs typeface="B Nazanin" panose="00000400000000000000" pitchFamily="2" charset="-78"/>
                <a:sym typeface="Cabin Condensed SemiBold"/>
              </a:rPr>
              <a:t>پروژه‌های وب، برنامه یا نرم‌افزار خود را با استفاده از این الگوهای ابزارک نشان داده و توضیح دهید.</a:t>
            </a:r>
            <a:endParaRPr sz="24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ctrTitle" idx="4294967295"/>
          </p:nvPr>
        </p:nvSpPr>
        <p:spPr>
          <a:xfrm>
            <a:off x="855300" y="637874"/>
            <a:ext cx="4398300" cy="7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6000" dirty="0">
                <a:cs typeface="B Nazanin" panose="00000400000000000000" pitchFamily="2" charset="-78"/>
              </a:rPr>
              <a:t>با تشکر!</a:t>
            </a:r>
            <a:endParaRPr sz="6000" dirty="0">
              <a:cs typeface="B Nazanin" panose="00000400000000000000" pitchFamily="2" charset="-78"/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4294967295"/>
          </p:nvPr>
        </p:nvSpPr>
        <p:spPr>
          <a:xfrm>
            <a:off x="855300" y="1534200"/>
            <a:ext cx="4398300" cy="20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solidFill>
                  <a:schemeClr val="accent1"/>
                </a:solidFill>
                <a:cs typeface="B Nazanin" panose="00000400000000000000" pitchFamily="2" charset="-78"/>
              </a:rPr>
              <a:t>هر سوالی دارید؟</a:t>
            </a:r>
          </a:p>
          <a:p>
            <a:pPr marL="0" lvl="0" indent="0" algn="r" rtl="1">
              <a:buNone/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می توانید مرا در این آدرس پیدا کنید:</a:t>
            </a:r>
          </a:p>
          <a:p>
            <a:pPr marL="0" lvl="0" indent="0" algn="r" rtl="1">
              <a:buNone/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@نام کاربری</a:t>
            </a:r>
          </a:p>
          <a:p>
            <a:pPr marL="0" lvl="0" indent="0" algn="r" rtl="1">
              <a:buNone/>
            </a:pPr>
            <a:r>
              <a:rPr 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user@mail.me</a:t>
            </a:r>
            <a:endParaRPr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3">
            <a:alphaModFix/>
          </a:blip>
          <a:srcRect l="5002" r="39100"/>
          <a:stretch/>
        </p:blipFill>
        <p:spPr>
          <a:xfrm>
            <a:off x="5900000" y="743150"/>
            <a:ext cx="3806400" cy="3806400"/>
          </a:xfrm>
          <a:prstGeom prst="chord">
            <a:avLst>
              <a:gd name="adj1" fmla="val 2700000"/>
              <a:gd name="adj2" fmla="val 18900087"/>
            </a:avLst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374" name="Google Shape;374;p36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title"/>
          </p:nvPr>
        </p:nvSpPr>
        <p:spPr>
          <a:xfrm>
            <a:off x="0" y="3809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وام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0" name="Google Shape;380;p37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تشکر ویژه از همه افرادی که این منابع عالی </a:t>
            </a:r>
            <a:r>
              <a:rPr lang="fa-IR" sz="2200" dirty="0">
                <a:solidFill>
                  <a:schemeClr val="accent4"/>
                </a:solidFill>
                <a:cs typeface="B Nazanin" panose="00000400000000000000" pitchFamily="2" charset="-78"/>
              </a:rPr>
              <a:t>را به صورت </a:t>
            </a:r>
            <a:r>
              <a:rPr lang="fa-IR" sz="2200" dirty="0">
                <a:cs typeface="B Nazanin" panose="00000400000000000000" pitchFamily="2" charset="-78"/>
              </a:rPr>
              <a:t>رایگان ساخته و منتشر کردند:</a:t>
            </a:r>
          </a:p>
          <a:p>
            <a:pPr marL="0" lv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الگوی ارائه توسط </a:t>
            </a:r>
            <a:r>
              <a:rPr lang="en-US" sz="2200" dirty="0" err="1">
                <a:solidFill>
                  <a:schemeClr val="accent4"/>
                </a:solidFill>
                <a:cs typeface="B Nazanin" panose="00000400000000000000" pitchFamily="2" charset="-78"/>
              </a:rPr>
              <a:t>SlidesCarnival</a:t>
            </a:r>
            <a:endParaRPr lang="en-US" sz="2200" dirty="0">
              <a:solidFill>
                <a:schemeClr val="accent4"/>
              </a:solidFill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تصاویر توسط پابلو استانلی</a:t>
            </a:r>
          </a:p>
          <a:p>
            <a:pPr marL="0" lv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عکس های </a:t>
            </a:r>
            <a:r>
              <a:rPr lang="en-US" sz="2200" dirty="0" err="1">
                <a:solidFill>
                  <a:schemeClr val="accent4"/>
                </a:solidFill>
                <a:cs typeface="B Nazanin" panose="00000400000000000000" pitchFamily="2" charset="-78"/>
              </a:rPr>
              <a:t>Unsplash</a:t>
            </a:r>
            <a:endParaRPr sz="22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81" name="Google Shape;381;p37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طراحی ارائه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این ارائه از تایپوگرافی های زیر استفاده می کند:</a:t>
            </a:r>
          </a:p>
          <a:p>
            <a:pPr marL="0" lv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عنوان: کابین متراکم</a:t>
            </a:r>
          </a:p>
          <a:p>
            <a:pPr marL="0" lv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کپی متن: چرخه خبر</a:t>
            </a:r>
          </a:p>
        </p:txBody>
      </p:sp>
      <p:sp>
        <p:nvSpPr>
          <p:cNvPr id="388" name="Google Shape;388;p38"/>
          <p:cNvSpPr txBox="1"/>
          <p:nvPr/>
        </p:nvSpPr>
        <p:spPr>
          <a:xfrm>
            <a:off x="855300" y="4028375"/>
            <a:ext cx="4197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buClr>
                <a:schemeClr val="dk1"/>
              </a:buClr>
              <a:buSzPts val="1100"/>
            </a:pPr>
            <a:r>
              <a:rPr lang="fa-IR" sz="1200" dirty="0">
                <a:solidFill>
                  <a:schemeClr val="accent6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نیازی نیست این اسلاید را در ارائه خود نگه دارید. اگر نیاز به ایجاد اسلایدهای جدید یا دانلود فونت ها برای ویرایش ارائه در </a:t>
            </a:r>
            <a:r>
              <a:rPr lang="en-US" sz="1200" dirty="0">
                <a:solidFill>
                  <a:schemeClr val="accent6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PowerPoint® </a:t>
            </a:r>
            <a:r>
              <a:rPr lang="fa-IR" sz="1200" dirty="0">
                <a:solidFill>
                  <a:schemeClr val="accent6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دارید، فقط به عنوان راهنمای طراحی به شما خدمت می کند.</a:t>
            </a:r>
            <a:endParaRPr sz="1200" dirty="0">
              <a:solidFill>
                <a:schemeClr val="accent6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389" name="Google Shape;389;p3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>
            <a:spLocks noGrp="1"/>
          </p:cNvSpPr>
          <p:nvPr>
            <p:ph type="ctrTitle"/>
          </p:nvPr>
        </p:nvSpPr>
        <p:spPr>
          <a:xfrm>
            <a:off x="939450" y="2129900"/>
            <a:ext cx="4775400" cy="51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منابع اضافی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5" name="Google Shape;395;p39"/>
          <p:cNvSpPr txBox="1">
            <a:spLocks noGrp="1"/>
          </p:cNvSpPr>
          <p:nvPr>
            <p:ph type="subTitle" idx="1"/>
          </p:nvPr>
        </p:nvSpPr>
        <p:spPr>
          <a:xfrm>
            <a:off x="939450" y="2663225"/>
            <a:ext cx="4775400" cy="35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برای طرح های تجاری، طرح های بازاریابی، پیشنهادات پروژه، درس ها و غیره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7525" y="2086025"/>
            <a:ext cx="6627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Cabin Condensed"/>
                <a:ea typeface="Cabin Condensed"/>
                <a:cs typeface="B Nazanin" panose="00000400000000000000" pitchFamily="2" charset="-78"/>
                <a:sym typeface="Cabin Condensed"/>
              </a:rPr>
              <a:t>2</a:t>
            </a:r>
            <a:endParaRPr sz="4800" b="1">
              <a:solidFill>
                <a:schemeClr val="lt1"/>
              </a:solidFill>
              <a:latin typeface="Cabin Condensed"/>
              <a:ea typeface="Cabin Condensed"/>
              <a:cs typeface="B Nazanin" panose="00000400000000000000" pitchFamily="2" charset="-78"/>
              <a:sym typeface="Cab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 txBox="1">
            <a:spLocks noGrp="1"/>
          </p:cNvSpPr>
          <p:nvPr>
            <p:ph type="title" idx="4294967295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جدول زمانی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02" name="Google Shape;402;p40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7735208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دسامبر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7075124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NOV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6415040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اکتبر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5754956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سپتامبر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5094872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اوت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4434788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ژوئیه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3774704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ژوئن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3114619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ممکن است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2454535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آوریل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1794451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en-US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MAR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1134367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فوریه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474283" y="26797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ژان</a:t>
            </a:r>
            <a:endParaRPr sz="10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0" y="26797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cxnSp>
        <p:nvCxnSpPr>
          <p:cNvPr id="416" name="Google Shape;416;p40"/>
          <p:cNvCxnSpPr/>
          <p:nvPr/>
        </p:nvCxnSpPr>
        <p:spPr>
          <a:xfrm rot="10800000">
            <a:off x="768923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7" name="Google Shape;417;p40"/>
          <p:cNvSpPr txBox="1"/>
          <p:nvPr/>
        </p:nvSpPr>
        <p:spPr>
          <a:xfrm>
            <a:off x="72790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2090158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9" name="Google Shape;419;p40"/>
          <p:cNvSpPr txBox="1"/>
          <p:nvPr/>
        </p:nvSpPr>
        <p:spPr>
          <a:xfrm>
            <a:off x="2050642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قرمز رنگ خطر و شجاعت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20" name="Google Shape;420;p40"/>
          <p:cNvCxnSpPr/>
          <p:nvPr/>
        </p:nvCxnSpPr>
        <p:spPr>
          <a:xfrm rot="10800000">
            <a:off x="3411393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1" name="Google Shape;421;p40"/>
          <p:cNvSpPr txBox="1"/>
          <p:nvPr/>
        </p:nvSpPr>
        <p:spPr>
          <a:xfrm>
            <a:off x="3373384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سیاه رنگ آبنوس و فضای بیرونی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22" name="Google Shape;422;p40"/>
          <p:cNvCxnSpPr/>
          <p:nvPr/>
        </p:nvCxnSpPr>
        <p:spPr>
          <a:xfrm rot="10800000">
            <a:off x="4732628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3" name="Google Shape;423;p40"/>
          <p:cNvSpPr txBox="1"/>
          <p:nvPr/>
        </p:nvSpPr>
        <p:spPr>
          <a:xfrm>
            <a:off x="4696126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زرد رنگ طلایی، کره و لیموی رسیده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24" name="Google Shape;424;p40"/>
          <p:cNvCxnSpPr/>
          <p:nvPr/>
        </p:nvCxnSpPr>
        <p:spPr>
          <a:xfrm rot="10800000">
            <a:off x="6053863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5" name="Google Shape;425;p40"/>
          <p:cNvSpPr txBox="1"/>
          <p:nvPr/>
        </p:nvSpPr>
        <p:spPr>
          <a:xfrm>
            <a:off x="6018868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سفید رنگ شیر و برف تازه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26" name="Google Shape;426;p40"/>
          <p:cNvCxnSpPr/>
          <p:nvPr/>
        </p:nvCxnSpPr>
        <p:spPr>
          <a:xfrm rot="10800000">
            <a:off x="7375098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7" name="Google Shape;427;p40"/>
          <p:cNvSpPr txBox="1"/>
          <p:nvPr/>
        </p:nvSpPr>
        <p:spPr>
          <a:xfrm>
            <a:off x="734161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 rot="10800000">
            <a:off x="1439687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9" name="Google Shape;429;p40"/>
          <p:cNvSpPr txBox="1"/>
          <p:nvPr/>
        </p:nvSpPr>
        <p:spPr>
          <a:xfrm>
            <a:off x="1369548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زرد رنگ طلایی، کره و لیموی رسیده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30" name="Google Shape;430;p40"/>
          <p:cNvCxnSpPr/>
          <p:nvPr/>
        </p:nvCxnSpPr>
        <p:spPr>
          <a:xfrm rot="10800000">
            <a:off x="2760922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1" name="Google Shape;431;p40"/>
          <p:cNvSpPr txBox="1"/>
          <p:nvPr/>
        </p:nvSpPr>
        <p:spPr>
          <a:xfrm>
            <a:off x="2699944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سفید رنگ شیر و برف تازه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4082157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3" name="Google Shape;433;p40"/>
          <p:cNvSpPr txBox="1"/>
          <p:nvPr/>
        </p:nvSpPr>
        <p:spPr>
          <a:xfrm>
            <a:off x="4030339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5403392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5" name="Google Shape;435;p40"/>
          <p:cNvSpPr txBox="1"/>
          <p:nvPr/>
        </p:nvSpPr>
        <p:spPr>
          <a:xfrm>
            <a:off x="5360735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قرمز رنگ خطر و شجاعت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6724627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7" name="Google Shape;437;p40"/>
          <p:cNvSpPr txBox="1"/>
          <p:nvPr/>
        </p:nvSpPr>
        <p:spPr>
          <a:xfrm>
            <a:off x="6691131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سیاه رنگ آبنوس و فضای بیرونی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>
            <a:off x="8045862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9" name="Google Shape;439;p40"/>
          <p:cNvSpPr txBox="1"/>
          <p:nvPr/>
        </p:nvSpPr>
        <p:spPr>
          <a:xfrm>
            <a:off x="8008073" y="3571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زرد رنگ طلایی، کره و لیموی رسیده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>
            <a:spLocks noGrp="1"/>
          </p:cNvSpPr>
          <p:nvPr>
            <p:ph type="title" idx="4294967295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نقشه راه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45" name="Google Shape;445;p4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</p:txBody>
      </p:sp>
      <p:grpSp>
        <p:nvGrpSpPr>
          <p:cNvPr id="448" name="Google Shape;448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9" name="Google Shape;449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1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2" name="Google Shape;452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3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55" name="Google Shape;455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5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58" name="Google Shape;458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6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460" name="Google Shape;460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61" name="Google Shape;461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4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463" name="Google Shape;463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64" name="Google Shape;464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2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sp>
        <p:nvSpPr>
          <p:cNvPr id="466" name="Google Shape;466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قرمز رنگ خطر و شجاعت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سیاه رنگ آبنوس و فضای بیرونی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زرد رنگ طلایی، کره و لیموی رسیده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سفید رنگ شیر و برف تازه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fa-IR" sz="900" dirty="0">
                <a:solidFill>
                  <a:schemeClr val="dk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sz="900" dirty="0">
              <a:solidFill>
                <a:schemeClr val="dk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>
            <a:spLocks noGrp="1"/>
          </p:cNvSpPr>
          <p:nvPr>
            <p:ph type="title" idx="4294967295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نمودار گانت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7" name="Google Shape;477;p42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>
              <a:cs typeface="B Nazanin" panose="00000400000000000000" pitchFamily="2" charset="-78"/>
            </a:endParaRPr>
          </a:p>
        </p:txBody>
      </p:sp>
      <p:graphicFrame>
        <p:nvGraphicFramePr>
          <p:cNvPr id="478" name="Google Shape;478;p42"/>
          <p:cNvGraphicFramePr/>
          <p:nvPr>
            <p:extLst>
              <p:ext uri="{D42A27DB-BD31-4B8C-83A1-F6EECF244321}">
                <p14:modId xmlns:p14="http://schemas.microsoft.com/office/powerpoint/2010/main" val="637031633"/>
              </p:ext>
            </p:extLst>
          </p:nvPr>
        </p:nvGraphicFramePr>
        <p:xfrm>
          <a:off x="855475" y="1564481"/>
          <a:ext cx="7455400" cy="3197750"/>
        </p:xfrm>
        <a:graphic>
          <a:graphicData uri="http://schemas.openxmlformats.org/drawingml/2006/table">
            <a:tbl>
              <a:tblPr>
                <a:noFill/>
                <a:tableStyleId>{41A5C919-1BB1-4913-8758-00A2290747ED}</a:tableStyleId>
              </a:tblPr>
              <a:tblGrid>
                <a:gridCol w="128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08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b="1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هفته</a:t>
                      </a:r>
                      <a:r>
                        <a:rPr lang="en" sz="800" b="1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1</a:t>
                      </a:r>
                      <a:endParaRPr sz="800" b="1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b="1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هفته 2</a:t>
                      </a:r>
                      <a:endParaRPr sz="800" b="1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2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3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4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5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6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7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 1</a:t>
                      </a:r>
                      <a:r>
                        <a:rPr lang="en" sz="800" dirty="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 8</a:t>
                      </a:r>
                      <a:endParaRPr sz="800" dirty="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 idx="4294967295"/>
          </p:nvPr>
        </p:nvSpPr>
        <p:spPr>
          <a:xfrm>
            <a:off x="717077" y="595344"/>
            <a:ext cx="4398300" cy="7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6000" dirty="0">
                <a:cs typeface="B Nazanin" panose="00000400000000000000" pitchFamily="2" charset="-78"/>
              </a:rPr>
              <a:t>سلام!</a:t>
            </a:r>
            <a:endParaRPr sz="6000" dirty="0">
              <a:cs typeface="B Nazanin" panose="00000400000000000000" pitchFamily="2" charset="-78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4294967295"/>
          </p:nvPr>
        </p:nvSpPr>
        <p:spPr>
          <a:xfrm>
            <a:off x="869602" y="1310244"/>
            <a:ext cx="4398300" cy="20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من جیدن اسمیت هستم</a:t>
            </a:r>
          </a:p>
          <a:p>
            <a:pPr marL="0" lvl="0" indent="0" algn="r" rtl="1">
              <a:buNone/>
            </a:pPr>
            <a:r>
              <a:rPr lang="fa-IR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من اینجا هستم زیرا عاشق ارائه سخنرانی هستم.</a:t>
            </a:r>
          </a:p>
          <a:p>
            <a:pPr marL="0" lvl="0" indent="0" algn="r" rtl="1">
              <a:buNone/>
            </a:pPr>
            <a:r>
              <a:rPr lang="fa-IR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می توانید من را در @</a:t>
            </a:r>
            <a:r>
              <a:rPr 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username </a:t>
            </a:r>
            <a:r>
              <a:rPr lang="fa-IR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پیدا کنید</a:t>
            </a:r>
            <a:endParaRPr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5002" r="39100"/>
          <a:stretch/>
        </p:blipFill>
        <p:spPr>
          <a:xfrm>
            <a:off x="5900000" y="743150"/>
            <a:ext cx="3806400" cy="3806400"/>
          </a:xfrm>
          <a:prstGeom prst="chord">
            <a:avLst>
              <a:gd name="adj1" fmla="val 2700000"/>
              <a:gd name="adj2" fmla="val 18900087"/>
            </a:avLst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 idx="4294967295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تجزیه و تحلیل </a:t>
            </a:r>
            <a:r>
              <a:rPr lang="en-US" dirty="0">
                <a:cs typeface="B Nazanin" panose="00000400000000000000" pitchFamily="2" charset="-78"/>
              </a:rPr>
              <a:t>SWOT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4" name="Google Shape;484;p43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866575" y="1487725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 algn="r"/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نقاط قوت</a:t>
            </a:r>
          </a:p>
          <a:p>
            <a:pPr lvl="0" algn="r"/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</a:t>
            </a:r>
          </a:p>
          <a:p>
            <a:pPr lvl="0" algn="r"/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صاف و دریای</a:t>
            </a:r>
          </a:p>
          <a:p>
            <a:pPr lvl="0" algn="r"/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 عمیق است</a:t>
            </a:r>
            <a:endParaRPr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4655326" y="1487725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نقاط ضعف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زرد رنگ طلایی، کره 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و لیموی 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رسیده است</a:t>
            </a:r>
            <a:endParaRPr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866575" y="3008732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سیاه رنگ آبنوس و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 فضای بیرونی است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فرصت ها</a:t>
            </a:r>
            <a:endParaRPr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655326" y="3008732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fa-IR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سفید رنگ شیر و برف 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تازه است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fa-IR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تهدیدها</a:t>
            </a:r>
            <a:endParaRPr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489" name="Google Shape;489;p43"/>
          <p:cNvSpPr/>
          <p:nvPr/>
        </p:nvSpPr>
        <p:spPr>
          <a:xfrm>
            <a:off x="3460437" y="1812070"/>
            <a:ext cx="2090700" cy="2090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90" name="Google Shape;490;p43"/>
          <p:cNvSpPr/>
          <p:nvPr/>
        </p:nvSpPr>
        <p:spPr>
          <a:xfrm rot="5400000">
            <a:off x="3611135" y="1812070"/>
            <a:ext cx="2090700" cy="2090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91" name="Google Shape;491;p43"/>
          <p:cNvSpPr/>
          <p:nvPr/>
        </p:nvSpPr>
        <p:spPr>
          <a:xfrm rot="10800000">
            <a:off x="3611135" y="1963929"/>
            <a:ext cx="2090700" cy="2090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92" name="Google Shape;492;p43"/>
          <p:cNvSpPr/>
          <p:nvPr/>
        </p:nvSpPr>
        <p:spPr>
          <a:xfrm rot="-5400000">
            <a:off x="3460437" y="1963929"/>
            <a:ext cx="2090700" cy="2090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4017961" y="2248166"/>
            <a:ext cx="235584" cy="3888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  <a:cs typeface="B Nazanin" panose="00000400000000000000" pitchFamily="2" charset="-78"/>
              </a:rPr>
              <a:t>S</a:t>
            </a:r>
          </a:p>
        </p:txBody>
      </p:sp>
      <p:sp>
        <p:nvSpPr>
          <p:cNvPr id="494" name="Google Shape;494;p43"/>
          <p:cNvSpPr/>
          <p:nvPr/>
        </p:nvSpPr>
        <p:spPr>
          <a:xfrm>
            <a:off x="4896425" y="2254843"/>
            <a:ext cx="434843" cy="373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  <a:cs typeface="B Nazanin" panose="00000400000000000000" pitchFamily="2" charset="-78"/>
              </a:rPr>
              <a:t>W</a:t>
            </a:r>
          </a:p>
        </p:txBody>
      </p:sp>
      <p:sp>
        <p:nvSpPr>
          <p:cNvPr id="495" name="Google Shape;495;p43"/>
          <p:cNvSpPr/>
          <p:nvPr/>
        </p:nvSpPr>
        <p:spPr>
          <a:xfrm>
            <a:off x="3988046" y="3205120"/>
            <a:ext cx="317318" cy="3888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  <a:cs typeface="B Nazanin" panose="00000400000000000000" pitchFamily="2" charset="-78"/>
              </a:rPr>
              <a:t>O</a:t>
            </a:r>
          </a:p>
        </p:txBody>
      </p:sp>
      <p:sp>
        <p:nvSpPr>
          <p:cNvPr id="496" name="Google Shape;496;p43"/>
          <p:cNvSpPr/>
          <p:nvPr/>
        </p:nvSpPr>
        <p:spPr>
          <a:xfrm>
            <a:off x="4995253" y="3211797"/>
            <a:ext cx="244666" cy="373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  <a:cs typeface="B Nazanin" panose="00000400000000000000" pitchFamily="2" charset="-78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200" dirty="0">
                <a:solidFill>
                  <a:schemeClr val="lt1"/>
                </a:solidFill>
                <a:cs typeface="B Nazanin" panose="00000400000000000000" pitchFamily="2" charset="-78"/>
              </a:rPr>
              <a:t>نمودار مدل کسب و کار</a:t>
            </a:r>
            <a:endParaRPr sz="12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502" name="Google Shape;502;p44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فعالیت های کلیدی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8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1979465" y="2060736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منابع مهم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720777" y="466086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ارزش پیشنهادی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ارتباط با مشتری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کانال ها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قسمت مشتریان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09" name="Google Shape;509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شرکای کلیدی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8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254017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ساختار هزینه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4580185" y="3664470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9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جریان های درآمد</a:t>
            </a:r>
          </a:p>
          <a:p>
            <a:pPr lvl="0" algn="r" rtl="1"/>
            <a:r>
              <a:rPr lang="fa-IR" sz="900" b="1" dirty="0">
                <a:solidFill>
                  <a:schemeClr val="bg2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900" b="1" dirty="0">
              <a:solidFill>
                <a:schemeClr val="bg2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512" name="Google Shape;512;p44"/>
          <p:cNvSpPr/>
          <p:nvPr/>
        </p:nvSpPr>
        <p:spPr>
          <a:xfrm>
            <a:off x="4673311" y="3796281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5858772" y="561760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14" name="Google Shape;514;p44"/>
          <p:cNvSpPr/>
          <p:nvPr/>
        </p:nvSpPr>
        <p:spPr>
          <a:xfrm>
            <a:off x="755224" y="561760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15" name="Google Shape;515;p44"/>
          <p:cNvSpPr/>
          <p:nvPr/>
        </p:nvSpPr>
        <p:spPr>
          <a:xfrm>
            <a:off x="7598492" y="532342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516" name="Google Shape;516;p44"/>
          <p:cNvGrpSpPr/>
          <p:nvPr/>
        </p:nvGrpSpPr>
        <p:grpSpPr>
          <a:xfrm>
            <a:off x="7516154" y="3800157"/>
            <a:ext cx="233502" cy="190756"/>
            <a:chOff x="4610450" y="3665812"/>
            <a:chExt cx="453050" cy="370113"/>
          </a:xfrm>
        </p:grpSpPr>
        <p:sp>
          <p:nvSpPr>
            <p:cNvPr id="517" name="Google Shape;517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4673182" y="3665812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19" name="Google Shape;519;p44"/>
          <p:cNvSpPr/>
          <p:nvPr/>
        </p:nvSpPr>
        <p:spPr>
          <a:xfrm>
            <a:off x="2425015" y="552021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520" name="Google Shape;520;p44"/>
          <p:cNvGrpSpPr/>
          <p:nvPr/>
        </p:nvGrpSpPr>
        <p:grpSpPr>
          <a:xfrm>
            <a:off x="4217601" y="526850"/>
            <a:ext cx="188198" cy="239803"/>
            <a:chOff x="1958100" y="4985350"/>
            <a:chExt cx="365150" cy="465275"/>
          </a:xfrm>
        </p:grpSpPr>
        <p:sp>
          <p:nvSpPr>
            <p:cNvPr id="521" name="Google Shape;521;p44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24" name="Google Shape;524;p44"/>
          <p:cNvGrpSpPr/>
          <p:nvPr/>
        </p:nvGrpSpPr>
        <p:grpSpPr>
          <a:xfrm>
            <a:off x="2345341" y="2133578"/>
            <a:ext cx="283238" cy="257429"/>
            <a:chOff x="4562200" y="4968250"/>
            <a:chExt cx="549550" cy="499475"/>
          </a:xfrm>
        </p:grpSpPr>
        <p:sp>
          <p:nvSpPr>
            <p:cNvPr id="525" name="Google Shape;525;p44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30" name="Google Shape;530;p44"/>
          <p:cNvGrpSpPr/>
          <p:nvPr/>
        </p:nvGrpSpPr>
        <p:grpSpPr>
          <a:xfrm>
            <a:off x="5908486" y="2145488"/>
            <a:ext cx="278200" cy="266861"/>
            <a:chOff x="5241175" y="4959100"/>
            <a:chExt cx="539775" cy="517775"/>
          </a:xfrm>
        </p:grpSpPr>
        <p:sp>
          <p:nvSpPr>
            <p:cNvPr id="531" name="Google Shape;531;p4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قیف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42" name="Google Shape;542;p45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>
              <a:cs typeface="B Nazanin" panose="00000400000000000000" pitchFamily="2" charset="-78"/>
            </a:endParaRPr>
          </a:p>
        </p:txBody>
      </p:sp>
      <p:grpSp>
        <p:nvGrpSpPr>
          <p:cNvPr id="543" name="Google Shape;543;p45"/>
          <p:cNvGrpSpPr/>
          <p:nvPr/>
        </p:nvGrpSpPr>
        <p:grpSpPr>
          <a:xfrm>
            <a:off x="309008" y="1632890"/>
            <a:ext cx="2834190" cy="2547992"/>
            <a:chOff x="3778727" y="4460423"/>
            <a:chExt cx="720160" cy="647438"/>
          </a:xfrm>
        </p:grpSpPr>
        <p:sp>
          <p:nvSpPr>
            <p:cNvPr id="544" name="Google Shape;544;p45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 rtl="1">
                <a:buClr>
                  <a:schemeClr val="dk1"/>
                </a:buClr>
                <a:buSzPts val="1400"/>
              </a:pPr>
              <a:r>
                <a:rPr lang="fa-IR" sz="1200" b="1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خرید</a:t>
              </a:r>
              <a:endParaRPr sz="1200" b="1" i="0" u="none" strike="noStrike" cap="none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 rtl="1">
                <a:buClr>
                  <a:schemeClr val="dk1"/>
                </a:buClr>
                <a:buSzPts val="1400"/>
              </a:pPr>
              <a:r>
                <a:rPr lang="fa-IR" sz="1200" b="1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وفاداری</a:t>
              </a:r>
              <a:endParaRPr sz="1200" b="1" i="0" u="none" strike="noStrike" cap="none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 rtl="1">
                <a:buClr>
                  <a:schemeClr val="dk1"/>
                </a:buClr>
                <a:buSzPts val="1400"/>
              </a:pPr>
              <a:r>
                <a:rPr lang="fa-IR" sz="1200" b="1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اطلاع</a:t>
              </a:r>
              <a:endParaRPr sz="1200" b="1" i="0" u="none" strike="noStrike" cap="none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 rtl="1">
                <a:buClr>
                  <a:schemeClr val="dk1"/>
                </a:buClr>
                <a:buSzPts val="1400"/>
              </a:pPr>
              <a:r>
                <a:rPr lang="fa-IR" sz="1200" b="1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ارزیابی</a:t>
              </a:r>
              <a:endParaRPr sz="1200" b="1" i="0" u="none" strike="noStrike" cap="none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 rtl="1">
                <a:buClr>
                  <a:schemeClr val="dk1"/>
                </a:buClr>
                <a:buSzPts val="1400"/>
              </a:pPr>
              <a:r>
                <a:rPr lang="fa-IR" sz="1200" b="1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کشف</a:t>
              </a:r>
              <a:endParaRPr sz="1200" b="1" i="0" u="none" strike="noStrike" cap="none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 rtl="1">
                <a:buClr>
                  <a:schemeClr val="dk1"/>
                </a:buClr>
                <a:buSzPts val="1400"/>
              </a:pPr>
              <a:r>
                <a:rPr lang="fa-IR" sz="1200" b="1" dirty="0">
                  <a:solidFill>
                    <a:schemeClr val="lt1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قصد</a:t>
              </a:r>
              <a:endParaRPr sz="1200" b="1" i="0" u="none" strike="noStrike" cap="none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cxnSp>
        <p:nvCxnSpPr>
          <p:cNvPr id="551" name="Google Shape;551;p45"/>
          <p:cNvCxnSpPr/>
          <p:nvPr/>
        </p:nvCxnSpPr>
        <p:spPr>
          <a:xfrm>
            <a:off x="3080541" y="2054773"/>
            <a:ext cx="830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2" name="Google Shape;552;p45"/>
          <p:cNvSpPr txBox="1"/>
          <p:nvPr/>
        </p:nvSpPr>
        <p:spPr>
          <a:xfrm>
            <a:off x="3959103" y="19196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1000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553" name="Google Shape;553;p45"/>
          <p:cNvCxnSpPr/>
          <p:nvPr/>
        </p:nvCxnSpPr>
        <p:spPr>
          <a:xfrm>
            <a:off x="2958260" y="2433082"/>
            <a:ext cx="952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4" name="Google Shape;554;p45"/>
          <p:cNvSpPr txBox="1"/>
          <p:nvPr/>
        </p:nvSpPr>
        <p:spPr>
          <a:xfrm>
            <a:off x="3959103" y="22979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1000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555" name="Google Shape;555;p45"/>
          <p:cNvCxnSpPr/>
          <p:nvPr/>
        </p:nvCxnSpPr>
        <p:spPr>
          <a:xfrm>
            <a:off x="2784490" y="2811391"/>
            <a:ext cx="1126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6" name="Google Shape;556;p45"/>
          <p:cNvSpPr txBox="1"/>
          <p:nvPr/>
        </p:nvSpPr>
        <p:spPr>
          <a:xfrm>
            <a:off x="3959103" y="26762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1000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557" name="Google Shape;557;p45"/>
          <p:cNvCxnSpPr/>
          <p:nvPr/>
        </p:nvCxnSpPr>
        <p:spPr>
          <a:xfrm>
            <a:off x="2636465" y="3189680"/>
            <a:ext cx="1274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8" name="Google Shape;558;p45"/>
          <p:cNvSpPr txBox="1"/>
          <p:nvPr/>
        </p:nvSpPr>
        <p:spPr>
          <a:xfrm>
            <a:off x="3959103" y="30545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1000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559" name="Google Shape;559;p45"/>
          <p:cNvCxnSpPr/>
          <p:nvPr/>
        </p:nvCxnSpPr>
        <p:spPr>
          <a:xfrm>
            <a:off x="2475557" y="3567989"/>
            <a:ext cx="1435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0" name="Google Shape;560;p45"/>
          <p:cNvSpPr txBox="1"/>
          <p:nvPr/>
        </p:nvSpPr>
        <p:spPr>
          <a:xfrm>
            <a:off x="3959103" y="34328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1000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cxnSp>
        <p:nvCxnSpPr>
          <p:cNvPr id="561" name="Google Shape;561;p45"/>
          <p:cNvCxnSpPr/>
          <p:nvPr/>
        </p:nvCxnSpPr>
        <p:spPr>
          <a:xfrm>
            <a:off x="2308228" y="3946278"/>
            <a:ext cx="1596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2" name="Google Shape;562;p45"/>
          <p:cNvSpPr txBox="1"/>
          <p:nvPr/>
        </p:nvSpPr>
        <p:spPr>
          <a:xfrm>
            <a:off x="3959103" y="3811126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000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مطالب خود را درج کنید</a:t>
            </a:r>
            <a:endParaRPr sz="1000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6"/>
          <p:cNvSpPr txBox="1">
            <a:spLocks noGrp="1"/>
          </p:cNvSpPr>
          <p:nvPr>
            <p:ph type="title"/>
          </p:nvPr>
        </p:nvSpPr>
        <p:spPr>
          <a:xfrm>
            <a:off x="802968" y="180899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ارائه تیم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8" name="Google Shape;568;p46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>
              <a:cs typeface="B Nazanin" panose="00000400000000000000" pitchFamily="2" charset="-78"/>
            </a:endParaRPr>
          </a:p>
        </p:txBody>
      </p:sp>
      <p:pic>
        <p:nvPicPr>
          <p:cNvPr id="569" name="Google Shape;569;p46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6" y="1561250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46"/>
          <p:cNvSpPr txBox="1"/>
          <p:nvPr/>
        </p:nvSpPr>
        <p:spPr>
          <a:xfrm>
            <a:off x="1872206" y="1828550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عنوان شغلی ایمانی جکسون</a:t>
            </a:r>
          </a:p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dirty="0"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pic>
        <p:nvPicPr>
          <p:cNvPr id="571" name="Google Shape;57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2224" y="1561250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2" name="Google Shape;572;p46"/>
          <p:cNvSpPr txBox="1"/>
          <p:nvPr/>
        </p:nvSpPr>
        <p:spPr>
          <a:xfrm>
            <a:off x="4256437" y="1828550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عنوان شغلی مارکوس گالان</a:t>
            </a:r>
          </a:p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dirty="0"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pic>
        <p:nvPicPr>
          <p:cNvPr id="573" name="Google Shape;573;p46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855300" y="2904106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4" name="Google Shape;574;p46"/>
          <p:cNvSpPr txBox="1"/>
          <p:nvPr/>
        </p:nvSpPr>
        <p:spPr>
          <a:xfrm>
            <a:off x="1872199" y="3171401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عنوان شغلی ایشل والدیا</a:t>
            </a:r>
            <a:endParaRPr lang="en-US" sz="1200" b="1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dirty="0"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pic>
        <p:nvPicPr>
          <p:cNvPr id="575" name="Google Shape;575;p46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3202218" y="2904106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6" name="Google Shape;576;p46"/>
          <p:cNvSpPr txBox="1"/>
          <p:nvPr/>
        </p:nvSpPr>
        <p:spPr>
          <a:xfrm>
            <a:off x="4256430" y="3171401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عنوان شغلی نیلز آرود</a:t>
            </a:r>
            <a:endParaRPr lang="en-US" sz="1200" b="1" dirty="0">
              <a:solidFill>
                <a:schemeClr val="dk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  <a:p>
            <a:pPr lvl="0" algn="r" rtl="1"/>
            <a:r>
              <a:rPr lang="fa-IR" sz="1200" b="1" dirty="0">
                <a:solidFill>
                  <a:schemeClr val="dk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آبی رنگ آسمان صاف و دریای عمیق است</a:t>
            </a:r>
            <a:endParaRPr dirty="0"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7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sz="1200" dirty="0">
                <a:solidFill>
                  <a:schemeClr val="lt1"/>
                </a:solidFill>
                <a:cs typeface="B Nazanin" panose="00000400000000000000" pitchFamily="2" charset="-78"/>
              </a:rPr>
              <a:t>ماتریس رقیب</a:t>
            </a:r>
            <a:endParaRPr sz="12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582" name="Google Shape;582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83" name="Google Shape;583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4" name="Google Shape;584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0" name="Google Shape;630;p47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grpSp>
        <p:nvGrpSpPr>
          <p:cNvPr id="631" name="Google Shape;631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2" name="Google Shape;632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54" name="Google Shape;654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55" name="Google Shape;655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56" name="Google Shape;656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ارزش پایین 1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57" name="Google Shape;657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ارزش بالا 1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58" name="Google Shape;658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ارزش پایین 2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59" name="Google Shape;659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ارزش بالا 2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0" name="Google Shape;660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شرکت ما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1" name="Google Shape;661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رقیب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2" name="Google Shape;662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رقیب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3" name="Google Shape;663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رقیب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4" name="Google Shape;664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رقیب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5" name="Google Shape;665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رقیب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666" name="Google Shape;666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1"/>
            <a:r>
              <a:rPr lang="fa-IR" sz="800" dirty="0">
                <a:solidFill>
                  <a:schemeClr val="lt1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رقیب</a:t>
            </a:r>
            <a:endParaRPr sz="800" dirty="0">
              <a:solidFill>
                <a:schemeClr val="lt1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8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برنامه ریز هفتگی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2" name="Google Shape;672;p4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>
              <a:cs typeface="B Nazanin" panose="00000400000000000000" pitchFamily="2" charset="-78"/>
            </a:endParaRPr>
          </a:p>
        </p:txBody>
      </p:sp>
      <p:graphicFrame>
        <p:nvGraphicFramePr>
          <p:cNvPr id="673" name="Google Shape;673;p48"/>
          <p:cNvGraphicFramePr/>
          <p:nvPr>
            <p:extLst>
              <p:ext uri="{D42A27DB-BD31-4B8C-83A1-F6EECF244321}">
                <p14:modId xmlns:p14="http://schemas.microsoft.com/office/powerpoint/2010/main" val="2026217550"/>
              </p:ext>
            </p:extLst>
          </p:nvPr>
        </p:nvGraphicFramePr>
        <p:xfrm>
          <a:off x="806700" y="1474725"/>
          <a:ext cx="5006675" cy="2986825"/>
        </p:xfrm>
        <a:graphic>
          <a:graphicData uri="http://schemas.openxmlformats.org/drawingml/2006/table">
            <a:tbl>
              <a:tblPr>
                <a:noFill/>
                <a:tableStyleId>{121F8420-134B-4DD8-AFBF-2604A21F6616}</a:tableStyleId>
              </a:tblPr>
              <a:tblGrid>
                <a:gridCol w="5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یکشنبه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دوشنبه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سه شنبه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چهار شنبه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پنج شنبه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جمعه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700" dirty="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شنبه</a:t>
                      </a:r>
                      <a:endParaRPr sz="700" dirty="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9:00 · 9:45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10:00 · 10:45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11:00 · 11:45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12:00 · 13:15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✔ اوقات فراغت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13:30 · 14:15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14:30 · 15:15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15:30 · 16:15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800" dirty="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B Nazanin" panose="00000400000000000000" pitchFamily="2" charset="-78"/>
                          <a:sym typeface="News Cycle"/>
                        </a:rPr>
                        <a:t>وظیفه</a:t>
                      </a:r>
                      <a:endParaRPr sz="800" dirty="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B Nazanin" panose="00000400000000000000" pitchFamily="2" charset="-78"/>
                        <a:sym typeface="News Cycle"/>
                      </a:endParaRPr>
                    </a:p>
                  </a:txBody>
                  <a:tcPr marL="45700" marR="45700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277766" y="111911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648705" y="117201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279329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883015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643986" y="348143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502769" y="273188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991492" y="270043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906837" y="113904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496981" y="113904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801169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087729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750130" y="106823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473024" y="345071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296859" y="272566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994597" y="265893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975897" y="346007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288741" y="115451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893330" y="115456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716325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06004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372599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02888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957108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719570" y="4064929"/>
            <a:ext cx="303114" cy="420175"/>
            <a:chOff x="7025856" y="4064928"/>
            <a:chExt cx="303114" cy="420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929062" y="1800674"/>
            <a:ext cx="483150" cy="480763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993628" y="4214195"/>
            <a:ext cx="371547" cy="331551"/>
            <a:chOff x="3299914" y="4214195"/>
            <a:chExt cx="371547" cy="3315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018243" y="4126477"/>
            <a:ext cx="372408" cy="364370"/>
            <a:chOff x="6324529" y="4126476"/>
            <a:chExt cx="372408" cy="3643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657885" y="4157046"/>
            <a:ext cx="352263" cy="356771"/>
            <a:chOff x="3964170" y="4157045"/>
            <a:chExt cx="352263" cy="3567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359641" y="4173514"/>
            <a:ext cx="365202" cy="332677"/>
            <a:chOff x="7665927" y="4173513"/>
            <a:chExt cx="365202" cy="332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251816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022664" y="4140815"/>
            <a:ext cx="357082" cy="363401"/>
            <a:chOff x="8328949" y="4140814"/>
            <a:chExt cx="357082" cy="363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819968" y="4158600"/>
            <a:ext cx="365202" cy="363400"/>
            <a:chOff x="5126254" y="4158599"/>
            <a:chExt cx="365202" cy="36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426756" y="4193493"/>
            <a:ext cx="362504" cy="283866"/>
            <a:chOff x="5733041" y="4193493"/>
            <a:chExt cx="362504" cy="2838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617332" y="1891747"/>
            <a:ext cx="360502" cy="414716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687192" y="1888684"/>
            <a:ext cx="416125" cy="415100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263529" y="1891747"/>
            <a:ext cx="480718" cy="415100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278864" y="1867516"/>
            <a:ext cx="421867" cy="414489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895552" y="189256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924128" y="1867735"/>
            <a:ext cx="415101" cy="37803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470207" y="1872352"/>
            <a:ext cx="415128" cy="414872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090728" y="1856360"/>
            <a:ext cx="418200" cy="41307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579255" y="2599749"/>
            <a:ext cx="501822" cy="501823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874476" y="2670652"/>
            <a:ext cx="395020" cy="395021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286992" y="2726924"/>
            <a:ext cx="441298" cy="284452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126124" y="2748312"/>
            <a:ext cx="338931" cy="317744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783772" y="19339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59216" y="13730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52312" y="13839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65580" y="1373079"/>
            <a:ext cx="415402" cy="489222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786070" y="13996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12404" y="13839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58373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57267" y="42119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55568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52000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71882" y="42026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39339" y="42348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479933" y="4193839"/>
            <a:ext cx="410839" cy="43787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11993" y="2907745"/>
            <a:ext cx="392753" cy="381085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206609" y="2882434"/>
            <a:ext cx="392753" cy="410263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58525" y="2891449"/>
            <a:ext cx="359660" cy="371036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31916" y="1310251"/>
            <a:ext cx="515511" cy="543501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57881" y="28612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102721" y="2203766"/>
            <a:ext cx="350645" cy="379421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494687" y="1340975"/>
            <a:ext cx="427692" cy="535545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71882" y="2860973"/>
            <a:ext cx="392752" cy="418456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697133" y="1354481"/>
            <a:ext cx="512987" cy="541708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35284" y="2859693"/>
            <a:ext cx="392753" cy="419645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189367" y="29188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490557" y="2873371"/>
            <a:ext cx="359688" cy="378726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63870" y="3597577"/>
            <a:ext cx="316967" cy="383407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52551" y="3601244"/>
            <a:ext cx="365019" cy="360365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52990" y="3569852"/>
            <a:ext cx="360237" cy="383893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56103" y="2879654"/>
            <a:ext cx="259506" cy="362596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13150" y="3611950"/>
            <a:ext cx="361179" cy="338858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60695" y="3541140"/>
            <a:ext cx="360210" cy="381844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64927" y="3549918"/>
            <a:ext cx="362139" cy="386982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43639" y="4095358"/>
            <a:ext cx="532226" cy="525935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14197" y="3467805"/>
            <a:ext cx="413345" cy="44054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46916" y="3636000"/>
            <a:ext cx="362148" cy="384935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489909" y="3535909"/>
            <a:ext cx="340046" cy="360374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408984" y="2085204"/>
            <a:ext cx="472799" cy="502554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15342" y="2121369"/>
            <a:ext cx="470294" cy="502554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53788" y="2125538"/>
            <a:ext cx="304760" cy="502545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42053" y="2112198"/>
            <a:ext cx="470257" cy="499874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11694" y="2120684"/>
            <a:ext cx="471528" cy="504319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57276" y="2132323"/>
            <a:ext cx="471529" cy="502554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23198" y="2121040"/>
            <a:ext cx="441444" cy="50046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080251" y="2120875"/>
            <a:ext cx="479054" cy="501182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66847" y="4297139"/>
            <a:ext cx="327922" cy="324154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38437" y="1444769"/>
            <a:ext cx="445504" cy="476017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78343" y="33695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56594" y="34368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73201" y="34860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917119" y="43871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821808" y="34169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86232" y="42273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314316" y="43551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30487" y="42756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48827" y="43073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43975" y="43337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29509" y="35148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71705" y="41612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03257" y="43337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07162" y="43142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96865" y="34293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93884" y="926489"/>
            <a:ext cx="425141" cy="424848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78001" y="1728547"/>
            <a:ext cx="414057" cy="412961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118016" y="3483023"/>
            <a:ext cx="381642" cy="422306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413774" y="986054"/>
            <a:ext cx="373559" cy="372837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72469" y="2558382"/>
            <a:ext cx="453661" cy="454365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34994" y="935259"/>
            <a:ext cx="374968" cy="450424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10552" y="908466"/>
            <a:ext cx="450424" cy="450423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77773" y="916357"/>
            <a:ext cx="455278" cy="44919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77947" y="916889"/>
            <a:ext cx="435775" cy="450423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77993" y="916357"/>
            <a:ext cx="428515" cy="451036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53516" y="916888"/>
            <a:ext cx="423596" cy="450424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98113" y="916568"/>
            <a:ext cx="456486" cy="451082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53633" y="1679599"/>
            <a:ext cx="498603" cy="496391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29429" y="17079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90513" y="1706391"/>
            <a:ext cx="460830" cy="449225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58201" y="1706601"/>
            <a:ext cx="450021" cy="448805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30678" y="1725785"/>
            <a:ext cx="446391" cy="447617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90582" y="1700219"/>
            <a:ext cx="445212" cy="445175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64366" y="1707954"/>
            <a:ext cx="469270" cy="4460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413178" y="1707240"/>
            <a:ext cx="446400" cy="445212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022607" y="25771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62204" y="26494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09663" y="2589243"/>
            <a:ext cx="461287" cy="462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36681" y="2571614"/>
            <a:ext cx="465823" cy="464295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84177" y="3495295"/>
            <a:ext cx="406286" cy="4089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31144" y="2583016"/>
            <a:ext cx="272920" cy="462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78887" y="2604504"/>
            <a:ext cx="454438" cy="462586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88115" y="2576277"/>
            <a:ext cx="456723" cy="464304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50665" y="3523549"/>
            <a:ext cx="492377" cy="387934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60780" y="2595846"/>
            <a:ext cx="556458" cy="457373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939450" y="2129900"/>
            <a:ext cx="4775400" cy="51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سرفصل انتقال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939450" y="2663225"/>
            <a:ext cx="4775400" cy="35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بیایید با اولین مجموعه اسلایدها شروع کنیم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525" y="2086025"/>
            <a:ext cx="6627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Cabin Condensed"/>
                <a:ea typeface="Cabin Condensed"/>
                <a:cs typeface="B Nazanin" panose="00000400000000000000" pitchFamily="2" charset="-78"/>
                <a:sym typeface="Cabin Condensed"/>
              </a:rPr>
              <a:t>1</a:t>
            </a:r>
            <a:endParaRPr sz="4800" b="1">
              <a:solidFill>
                <a:schemeClr val="lt1"/>
              </a:solidFill>
              <a:latin typeface="Cabin Condensed"/>
              <a:ea typeface="Cabin Condensed"/>
              <a:cs typeface="B Nazanin" panose="00000400000000000000" pitchFamily="2" charset="-78"/>
              <a:sym typeface="Cab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855300" y="705650"/>
            <a:ext cx="4938000" cy="39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نقل قول ها معمولاً به عنوان وسیله ای برای الهام و فراخوانی افکار فلسفی از خواننده چاپ می شوند.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این یک عنوان اسلاید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در اینجا شما لیستی از موارد را دارید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و مقداری متن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اما به یاد داشته باشید که اسلایدهای خود را با محتوا زیاد نکنید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مخاطبان شما به شما گوش می دهند یا محتوا را می خوانند، اما هر دو را انجام نمی دهند.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55300" y="627553"/>
            <a:ext cx="40890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یک تصویر ارزش هزار کلمه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855300" y="1645103"/>
            <a:ext cx="4089000" cy="27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>
                <a:cs typeface="B Nazanin" panose="00000400000000000000" pitchFamily="2" charset="-78"/>
              </a:rPr>
              <a:t>یک ایده پیچیده را می توان تنها با یک تصویر ثابت منتقل کرد، یعنی امکان جذب سریع مقادیر زیادی از داده ها.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603825" y="4698603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cs typeface="B Nazanin" panose="00000400000000000000" pitchFamily="2" charset="-78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r="14646"/>
          <a:stretch/>
        </p:blipFill>
        <p:spPr>
          <a:xfrm>
            <a:off x="5143912" y="194003"/>
            <a:ext cx="4691700" cy="4691700"/>
          </a:xfrm>
          <a:prstGeom prst="chord">
            <a:avLst>
              <a:gd name="adj1" fmla="val 2700000"/>
              <a:gd name="adj2" fmla="val 18900087"/>
            </a:avLst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 rot="-5400000">
            <a:off x="5092400" y="-287734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ctrTitle" idx="4294967295"/>
          </p:nvPr>
        </p:nvSpPr>
        <p:spPr>
          <a:xfrm>
            <a:off x="855300" y="970544"/>
            <a:ext cx="4676400" cy="17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80000"/>
              </a:lnSpc>
            </a:pPr>
            <a:r>
              <a:rPr lang="fa-IR" sz="7200" dirty="0">
                <a:cs typeface="B Nazanin" panose="00000400000000000000" pitchFamily="2" charset="-78"/>
              </a:rPr>
              <a:t>مفهوم بزرگ</a:t>
            </a:r>
            <a:endParaRPr sz="7200" dirty="0">
              <a:cs typeface="B Nazanin" panose="00000400000000000000" pitchFamily="2" charset="-78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4294967295"/>
          </p:nvPr>
        </p:nvSpPr>
        <p:spPr>
          <a:xfrm>
            <a:off x="602378" y="2689233"/>
            <a:ext cx="4676400" cy="140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با استفاده از نمادها یا تصاویر، توجه مخاطبان خود را به یک مفهوم کلیدی جلب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7465019" y="3726594"/>
            <a:ext cx="347441" cy="3317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65" name="Google Shape;165;p21"/>
          <p:cNvGrpSpPr/>
          <p:nvPr/>
        </p:nvGrpSpPr>
        <p:grpSpPr>
          <a:xfrm>
            <a:off x="7033675" y="1863528"/>
            <a:ext cx="1488469" cy="1488847"/>
            <a:chOff x="6654650" y="3665275"/>
            <a:chExt cx="409100" cy="409125"/>
          </a:xfrm>
        </p:grpSpPr>
        <p:sp>
          <p:nvSpPr>
            <p:cNvPr id="166" name="Google Shape;166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68" name="Google Shape;168;p21"/>
          <p:cNvGrpSpPr/>
          <p:nvPr/>
        </p:nvGrpSpPr>
        <p:grpSpPr>
          <a:xfrm rot="1057041">
            <a:off x="5599089" y="3034130"/>
            <a:ext cx="983391" cy="983504"/>
            <a:chOff x="570875" y="4322250"/>
            <a:chExt cx="443300" cy="443325"/>
          </a:xfrm>
        </p:grpSpPr>
        <p:sp>
          <p:nvSpPr>
            <p:cNvPr id="169" name="Google Shape;169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73" name="Google Shape;173;p21"/>
          <p:cNvSpPr/>
          <p:nvPr/>
        </p:nvSpPr>
        <p:spPr>
          <a:xfrm rot="2466844">
            <a:off x="5709630" y="2152214"/>
            <a:ext cx="482721" cy="4609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4" name="Google Shape;174;p21"/>
          <p:cNvSpPr/>
          <p:nvPr/>
        </p:nvSpPr>
        <p:spPr>
          <a:xfrm rot="-1609319">
            <a:off x="6415602" y="2442231"/>
            <a:ext cx="347370" cy="3316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5" name="Google Shape;175;p21"/>
          <p:cNvSpPr/>
          <p:nvPr/>
        </p:nvSpPr>
        <p:spPr>
          <a:xfrm rot="2926209">
            <a:off x="8521920" y="2704998"/>
            <a:ext cx="260162" cy="2484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6" name="Google Shape;176;p21"/>
          <p:cNvSpPr/>
          <p:nvPr/>
        </p:nvSpPr>
        <p:spPr>
          <a:xfrm rot="-1609052">
            <a:off x="7439323" y="1040920"/>
            <a:ext cx="234385" cy="2237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2506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سفید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شیر و برف تازه، رنگی است که از ترکیب تمام رنگ های طیف مرئی ایجاد می شود.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شما همچنین می توانید محتوای خود را تقسیم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2"/>
          </p:nvPr>
        </p:nvSpPr>
        <p:spPr>
          <a:xfrm>
            <a:off x="3421480" y="1353950"/>
            <a:ext cx="22506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مشکی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آبنوس و فضای بیرونی است. این رنگ نمادین ظرافت، وقار و اقتدار بوده است.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ynaldo template">
  <a:themeElements>
    <a:clrScheme name="Custom 347">
      <a:dk1>
        <a:srgbClr val="2C444E"/>
      </a:dk1>
      <a:lt1>
        <a:srgbClr val="FFFFFF"/>
      </a:lt1>
      <a:dk2>
        <a:srgbClr val="7D8A8D"/>
      </a:dk2>
      <a:lt2>
        <a:srgbClr val="E1E9EB"/>
      </a:lt2>
      <a:accent1>
        <a:srgbClr val="00A4CA"/>
      </a:accent1>
      <a:accent2>
        <a:srgbClr val="0082A9"/>
      </a:accent2>
      <a:accent3>
        <a:srgbClr val="8792DF"/>
      </a:accent3>
      <a:accent4>
        <a:srgbClr val="5963AF"/>
      </a:accent4>
      <a:accent5>
        <a:srgbClr val="FF712A"/>
      </a:accent5>
      <a:accent6>
        <a:srgbClr val="DF3D11"/>
      </a:accent6>
      <a:hlink>
        <a:srgbClr val="0082A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On-screen Show (16:9)</PresentationFormat>
  <Paragraphs>365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Cabin Condensed</vt:lpstr>
      <vt:lpstr>Cabin Condensed SemiBold</vt:lpstr>
      <vt:lpstr>News Cycle</vt:lpstr>
      <vt:lpstr>Arial</vt:lpstr>
      <vt:lpstr>Calibri</vt:lpstr>
      <vt:lpstr>Rynaldo template</vt:lpstr>
      <vt:lpstr>تم : حاملگی کریپتیک</vt:lpstr>
      <vt:lpstr>دستورالعمل برای استفاده</vt:lpstr>
      <vt:lpstr>سلام!</vt:lpstr>
      <vt:lpstr>سرفصل انتقال</vt:lpstr>
      <vt:lpstr>PowerPoint Presentation</vt:lpstr>
      <vt:lpstr>این یک عنوان اسلاید است</vt:lpstr>
      <vt:lpstr>یک تصویر ارزش هزار کلمه است</vt:lpstr>
      <vt:lpstr>مفهوم بزرگ</vt:lpstr>
      <vt:lpstr>شما همچنین می توانید محتوای خود را تقسیم کنید</vt:lpstr>
      <vt:lpstr>در دو یا سه ستون</vt:lpstr>
      <vt:lpstr>آیا می خواهید تأثیر بزرگی داشته باشید؟ از تصویر بزرگ استفاده کنید.</vt:lpstr>
      <vt:lpstr>از نمودارها برای توضیح ایده های خود استفاده کنید</vt:lpstr>
      <vt:lpstr>و جداول برای مقایسه داده ها</vt:lpstr>
      <vt:lpstr>نقشه ها</vt:lpstr>
      <vt:lpstr>برش،  526، 124</vt:lpstr>
      <vt:lpstr>برش، 526,124 دلار</vt:lpstr>
      <vt:lpstr>فرآیند ما آسان است</vt:lpstr>
      <vt:lpstr>بیایید برخی از مفاهیم را مرور کنیم</vt:lpstr>
      <vt:lpstr>PowerPoint Presentation</vt:lpstr>
      <vt:lpstr>PowerPoint Presentation</vt:lpstr>
      <vt:lpstr>PowerPoint Presentation</vt:lpstr>
      <vt:lpstr>PowerPoint Presentation</vt:lpstr>
      <vt:lpstr>با تشکر!</vt:lpstr>
      <vt:lpstr>وام</vt:lpstr>
      <vt:lpstr>طراحی ارائه</vt:lpstr>
      <vt:lpstr>منابع اضافی</vt:lpstr>
      <vt:lpstr>جدول زمانی</vt:lpstr>
      <vt:lpstr>نقشه راه</vt:lpstr>
      <vt:lpstr>نمودار گانت</vt:lpstr>
      <vt:lpstr>تجزیه و تحلیل SWOT</vt:lpstr>
      <vt:lpstr>نمودار مدل کسب و کار</vt:lpstr>
      <vt:lpstr>قیف</vt:lpstr>
      <vt:lpstr>ارائه تیم</vt:lpstr>
      <vt:lpstr>ماتریس رقیب</vt:lpstr>
      <vt:lpstr>برنامه ریز هفتگی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2024-04-10T07:35:31Z</dcterms:modified>
</cp:coreProperties>
</file>