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24387175" cy="13716000"/>
  <p:notesSz cx="13716000" cy="24387175"/>
  <p:embeddedFontLst>
    <p:embeddedFont>
      <p:font typeface="Bebas Neue" panose="020B0606020202050201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Lato" panose="020F0502020204030203" pitchFamily="34" charset="0"/>
      <p:regular r:id="rId35"/>
      <p:bold r:id="rId36"/>
      <p:italic r:id="rId37"/>
      <p:boldItalic r:id="rId38"/>
    </p:embeddedFont>
    <p:embeddedFont>
      <p:font typeface="Raleway" pitchFamily="2" charset="0"/>
      <p:regular r:id="rId39"/>
      <p:bold r:id="rId40"/>
      <p:italic r:id="rId41"/>
      <p:boldItalic r:id="rId42"/>
    </p:embeddedFont>
    <p:embeddedFont>
      <p:font typeface="Raleway SemiBold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jO9UFzBJdkM9V6cVcYMGbmKoRV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56" autoAdjust="0"/>
  </p:normalViewPr>
  <p:slideViewPr>
    <p:cSldViewPr snapToGrid="0">
      <p:cViewPr varScale="1">
        <p:scale>
          <a:sx n="31" d="100"/>
          <a:sy n="31" d="100"/>
        </p:scale>
        <p:origin x="9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" name="Google Shape;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" name="Google Shape;2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6" name="Google Shape;45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1" name="Google Shape;56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Google Shape;58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5" name="Google Shape;61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6" name="Google Shape;64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8" name="Google Shape;71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" name="Google Shape;3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" Type="http://schemas.openxmlformats.org/officeDocument/2006/relationships/image" Target="../media/image54.png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24" Type="http://schemas.openxmlformats.org/officeDocument/2006/relationships/image" Target="../media/image75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Relationship Id="rId27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5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8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openxmlformats.org/officeDocument/2006/relationships/image" Target="../media/image28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30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4" Type="http://schemas.openxmlformats.org/officeDocument/2006/relationships/image" Target="../media/image29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620742" cy="6378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28203" y="1079500"/>
            <a:ext cx="13006426" cy="126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"/>
          <p:cNvSpPr/>
          <p:nvPr/>
        </p:nvSpPr>
        <p:spPr>
          <a:xfrm>
            <a:off x="0" y="3742267"/>
            <a:ext cx="12400983" cy="3115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 rtl="1"/>
            <a:r>
              <a:rPr lang="fa-IR" sz="9600" dirty="0">
                <a:cs typeface="B Nazanin" panose="00000400000000000000" pitchFamily="2" charset="-78"/>
              </a:rPr>
              <a:t>بیمه سلامت</a:t>
            </a:r>
          </a:p>
        </p:txBody>
      </p:sp>
      <p:sp>
        <p:nvSpPr>
          <p:cNvPr id="19" name="Google Shape;19;p1"/>
          <p:cNvSpPr/>
          <p:nvPr/>
        </p:nvSpPr>
        <p:spPr>
          <a:xfrm>
            <a:off x="1473384" y="6819900"/>
            <a:ext cx="7167929" cy="3128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6400"/>
              <a:buFont typeface="Raleway SemiBold"/>
              <a:buNone/>
            </a:pPr>
            <a:r>
              <a:rPr lang="fa-IR" sz="6400" b="0" i="0" u="none" strike="noStrike" cap="none" dirty="0">
                <a:solidFill>
                  <a:srgbClr val="0E0E0E"/>
                </a:solidFill>
                <a:latin typeface="Raleway SemiBold"/>
                <a:ea typeface="Raleway SemiBold"/>
                <a:cs typeface="B Nazanin" panose="00000400000000000000" pitchFamily="2" charset="-78"/>
                <a:sym typeface="Raleway SemiBold"/>
              </a:rPr>
              <a:t>قالب پاورپوینت داروسازی</a:t>
            </a:r>
            <a:endParaRPr sz="64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20" name="Google Shape;20;p1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0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71845" y="0"/>
            <a:ext cx="10815203" cy="637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0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972300"/>
            <a:ext cx="8032743" cy="674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0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7937500"/>
            <a:ext cx="9023876" cy="57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0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191" name="Google Shape;191;p10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71971" y="6426200"/>
            <a:ext cx="11329816" cy="56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0"/>
          <p:cNvSpPr/>
          <p:nvPr/>
        </p:nvSpPr>
        <p:spPr>
          <a:xfrm>
            <a:off x="2171971" y="1828800"/>
            <a:ext cx="12849773" cy="155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272727"/>
              </a:buClr>
              <a:buSzPts val="8000"/>
            </a:pPr>
            <a:r>
              <a:rPr lang="fa-IR" sz="8000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الف ها: نگاهی اجمالی به دنیای آنها</a:t>
            </a:r>
            <a:endParaRPr sz="80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193" name="Google Shape;193;p10"/>
          <p:cNvSpPr/>
          <p:nvPr/>
        </p:nvSpPr>
        <p:spPr>
          <a:xfrm>
            <a:off x="2171971" y="3517900"/>
            <a:ext cx="21639271" cy="110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ساکنان زیبای جنگل‌های مسحور شده، که به دلیل تسلط بر جادو و ارتباط نزدیک با طبیعت شهرت دارند. آنها دارای حس هماهنگی و تعادل ذاتی هستند که آنها را محافظان دنیای طبیعی می کند.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194" name="Google Shape;194;p10"/>
          <p:cNvSpPr/>
          <p:nvPr/>
        </p:nvSpPr>
        <p:spPr>
          <a:xfrm>
            <a:off x="14454407" y="6858000"/>
            <a:ext cx="4064508" cy="4699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195" name="Google Shape;195;p10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454407" y="6858000"/>
            <a:ext cx="1017312" cy="101600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0"/>
          <p:cNvSpPr/>
          <p:nvPr/>
        </p:nvSpPr>
        <p:spPr>
          <a:xfrm>
            <a:off x="14454407" y="8178800"/>
            <a:ext cx="4064508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97" name="Google Shape;197;p10"/>
          <p:cNvSpPr/>
          <p:nvPr/>
        </p:nvSpPr>
        <p:spPr>
          <a:xfrm>
            <a:off x="14454407" y="8178800"/>
            <a:ext cx="4199992" cy="3513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198" name="Google Shape;198;p10"/>
          <p:cNvSpPr/>
          <p:nvPr/>
        </p:nvSpPr>
        <p:spPr>
          <a:xfrm>
            <a:off x="18925365" y="6858000"/>
            <a:ext cx="4064508" cy="4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199" name="Google Shape;199;p10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925365" y="6858000"/>
            <a:ext cx="986392" cy="10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0"/>
          <p:cNvSpPr/>
          <p:nvPr/>
        </p:nvSpPr>
        <p:spPr>
          <a:xfrm>
            <a:off x="18925365" y="8178800"/>
            <a:ext cx="4064508" cy="33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01" name="Google Shape;201;p10"/>
          <p:cNvSpPr/>
          <p:nvPr/>
        </p:nvSpPr>
        <p:spPr>
          <a:xfrm>
            <a:off x="18925365" y="8178800"/>
            <a:ext cx="4199992" cy="3513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1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08438" y="5765800"/>
            <a:ext cx="9678610" cy="795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1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3120740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1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211" name="Google Shape;211;p11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27816" y="1079500"/>
            <a:ext cx="17718715" cy="1156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1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41105" y="1612888"/>
            <a:ext cx="5220352" cy="52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1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08051" y="1612888"/>
            <a:ext cx="5220352" cy="52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1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08051" y="6858000"/>
            <a:ext cx="5220352" cy="52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1" descr=" 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041105" y="6858000"/>
            <a:ext cx="5220352" cy="523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1" descr=" 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676184" y="4597400"/>
            <a:ext cx="1702013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1" descr=" 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676184" y="7810500"/>
            <a:ext cx="1702013" cy="14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1" descr=" 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028403" y="1079500"/>
            <a:ext cx="12702" cy="1156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1" descr=" 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27816" y="6845300"/>
            <a:ext cx="17401175" cy="1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1"/>
          <p:cNvSpPr/>
          <p:nvPr/>
        </p:nvSpPr>
        <p:spPr>
          <a:xfrm>
            <a:off x="9996149" y="4102100"/>
            <a:ext cx="1151611" cy="249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2800"/>
              <a:buFont typeface="Bebas Neue"/>
              <a:buNone/>
            </a:pPr>
            <a:r>
              <a:rPr lang="en-US" sz="12800" b="0" i="0" u="none" strike="noStrike" cap="none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S</a:t>
            </a:r>
            <a:endParaRPr sz="1280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221" name="Google Shape;221;p11"/>
          <p:cNvSpPr/>
          <p:nvPr/>
        </p:nvSpPr>
        <p:spPr>
          <a:xfrm>
            <a:off x="12663483" y="4102100"/>
            <a:ext cx="1456449" cy="249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Bebas Neue"/>
              <a:buNone/>
            </a:pPr>
            <a:r>
              <a:rPr lang="en-US" sz="12800" b="0" i="0" u="none" strike="noStrike" cap="none">
                <a:solidFill>
                  <a:srgbClr val="FFFFFF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W</a:t>
            </a:r>
            <a:endParaRPr sz="1280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222" name="Google Shape;222;p11"/>
          <p:cNvSpPr/>
          <p:nvPr/>
        </p:nvSpPr>
        <p:spPr>
          <a:xfrm>
            <a:off x="9856432" y="7518400"/>
            <a:ext cx="1202417" cy="249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800"/>
              <a:buFont typeface="Bebas Neue"/>
              <a:buNone/>
            </a:pPr>
            <a:r>
              <a:rPr lang="en-US" sz="12800" b="0" i="0" u="none" strike="noStrike" cap="none">
                <a:solidFill>
                  <a:srgbClr val="FFFFFF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O</a:t>
            </a:r>
            <a:endParaRPr sz="1280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223" name="Google Shape;223;p11"/>
          <p:cNvSpPr/>
          <p:nvPr/>
        </p:nvSpPr>
        <p:spPr>
          <a:xfrm>
            <a:off x="12917514" y="7518400"/>
            <a:ext cx="1138909" cy="249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2800"/>
              <a:buFont typeface="Bebas Neue"/>
              <a:buNone/>
            </a:pPr>
            <a:r>
              <a:rPr lang="en-US" sz="12800" b="0" i="0" u="none" strike="noStrike" cap="none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T</a:t>
            </a:r>
            <a:endParaRPr sz="1280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pic>
        <p:nvPicPr>
          <p:cNvPr id="224" name="Google Shape;224;p11" descr=" 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327816" y="1079500"/>
            <a:ext cx="1625803" cy="1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1" descr=" 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412504" y="1164183"/>
            <a:ext cx="1456422" cy="145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1" descr=" 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327816" y="8128000"/>
            <a:ext cx="1625803" cy="1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1" descr=" 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429404" y="8132763"/>
            <a:ext cx="1519452" cy="1519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1" descr=" 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6473959" y="1079500"/>
            <a:ext cx="1625803" cy="1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1" descr=" 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6677184" y="1282700"/>
            <a:ext cx="1192256" cy="119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1" descr=" 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6473959" y="8128000"/>
            <a:ext cx="1625803" cy="1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1" descr=" 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6541703" y="8128000"/>
            <a:ext cx="1490319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1"/>
          <p:cNvSpPr/>
          <p:nvPr/>
        </p:nvSpPr>
        <p:spPr>
          <a:xfrm>
            <a:off x="3327816" y="3676650"/>
            <a:ext cx="4572572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33" name="Google Shape;233;p11"/>
          <p:cNvSpPr/>
          <p:nvPr/>
        </p:nvSpPr>
        <p:spPr>
          <a:xfrm>
            <a:off x="3327816" y="3676650"/>
            <a:ext cx="4572572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34" name="Google Shape;234;p11"/>
          <p:cNvSpPr/>
          <p:nvPr/>
        </p:nvSpPr>
        <p:spPr>
          <a:xfrm>
            <a:off x="3327816" y="3676650"/>
            <a:ext cx="4572572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35" name="Google Shape;235;p11"/>
          <p:cNvSpPr/>
          <p:nvPr/>
        </p:nvSpPr>
        <p:spPr>
          <a:xfrm>
            <a:off x="3327816" y="3676650"/>
            <a:ext cx="4724991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600"/>
            </a:pPr>
            <a:r>
              <a:rPr lang="fa-IR" sz="36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نقاط قوت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236" name="Google Shape;236;p11"/>
          <p:cNvSpPr/>
          <p:nvPr/>
        </p:nvSpPr>
        <p:spPr>
          <a:xfrm>
            <a:off x="3327816" y="4425950"/>
            <a:ext cx="4708055" cy="110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رویداد نادر باعث جادوی غیرقابل پیش بینی می شود.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237" name="Google Shape;237;p11"/>
          <p:cNvSpPr/>
          <p:nvPr/>
        </p:nvSpPr>
        <p:spPr>
          <a:xfrm>
            <a:off x="3327816" y="10725150"/>
            <a:ext cx="4572572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38" name="Google Shape;238;p11"/>
          <p:cNvSpPr/>
          <p:nvPr/>
        </p:nvSpPr>
        <p:spPr>
          <a:xfrm>
            <a:off x="3327816" y="10725150"/>
            <a:ext cx="4572572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39" name="Google Shape;239;p11"/>
          <p:cNvSpPr/>
          <p:nvPr/>
        </p:nvSpPr>
        <p:spPr>
          <a:xfrm>
            <a:off x="3327816" y="10725150"/>
            <a:ext cx="4572572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40" name="Google Shape;240;p11"/>
          <p:cNvSpPr/>
          <p:nvPr/>
        </p:nvSpPr>
        <p:spPr>
          <a:xfrm>
            <a:off x="3327816" y="10725150"/>
            <a:ext cx="4724991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600"/>
            </a:pPr>
            <a:r>
              <a:rPr lang="fa-IR" sz="36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فرصت ها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241" name="Google Shape;241;p11"/>
          <p:cNvSpPr/>
          <p:nvPr/>
        </p:nvSpPr>
        <p:spPr>
          <a:xfrm>
            <a:off x="3327816" y="11474450"/>
            <a:ext cx="4708055" cy="110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رویداد نادر باعث جادوی غیرقابل پیش بینی می شود.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242" name="Google Shape;242;p11"/>
          <p:cNvSpPr/>
          <p:nvPr/>
        </p:nvSpPr>
        <p:spPr>
          <a:xfrm>
            <a:off x="16473959" y="3676650"/>
            <a:ext cx="4572572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43" name="Google Shape;243;p11"/>
          <p:cNvSpPr/>
          <p:nvPr/>
        </p:nvSpPr>
        <p:spPr>
          <a:xfrm>
            <a:off x="16473959" y="3676650"/>
            <a:ext cx="4572572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44" name="Google Shape;244;p11"/>
          <p:cNvSpPr/>
          <p:nvPr/>
        </p:nvSpPr>
        <p:spPr>
          <a:xfrm>
            <a:off x="16473959" y="3676650"/>
            <a:ext cx="4572572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45" name="Google Shape;245;p11"/>
          <p:cNvSpPr/>
          <p:nvPr/>
        </p:nvSpPr>
        <p:spPr>
          <a:xfrm>
            <a:off x="16473959" y="3676650"/>
            <a:ext cx="4724991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600"/>
            </a:pPr>
            <a:r>
              <a:rPr lang="fa-IR" sz="36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نقاط ضعف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246" name="Google Shape;246;p11"/>
          <p:cNvSpPr/>
          <p:nvPr/>
        </p:nvSpPr>
        <p:spPr>
          <a:xfrm>
            <a:off x="16473959" y="4425950"/>
            <a:ext cx="4708055" cy="110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رویداد نادر باعث جادوی غیرقابل پیش بینی می شود.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247" name="Google Shape;247;p11"/>
          <p:cNvSpPr/>
          <p:nvPr/>
        </p:nvSpPr>
        <p:spPr>
          <a:xfrm>
            <a:off x="16473959" y="10725150"/>
            <a:ext cx="4572572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48" name="Google Shape;248;p11"/>
          <p:cNvSpPr/>
          <p:nvPr/>
        </p:nvSpPr>
        <p:spPr>
          <a:xfrm>
            <a:off x="16473959" y="10725150"/>
            <a:ext cx="4572572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49" name="Google Shape;249;p11"/>
          <p:cNvSpPr/>
          <p:nvPr/>
        </p:nvSpPr>
        <p:spPr>
          <a:xfrm>
            <a:off x="16473959" y="10725150"/>
            <a:ext cx="4572572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50" name="Google Shape;250;p11"/>
          <p:cNvSpPr/>
          <p:nvPr/>
        </p:nvSpPr>
        <p:spPr>
          <a:xfrm>
            <a:off x="16473959" y="10725150"/>
            <a:ext cx="4724991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600"/>
            </a:pPr>
            <a:r>
              <a:rPr lang="fa-IR" sz="36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تهدیدات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251" name="Google Shape;251;p11"/>
          <p:cNvSpPr/>
          <p:nvPr/>
        </p:nvSpPr>
        <p:spPr>
          <a:xfrm>
            <a:off x="16473959" y="11474450"/>
            <a:ext cx="4708055" cy="110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رویداد نادر باعث جادوی غیرقابل پیش بینی می شود.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2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489700"/>
            <a:ext cx="11748968" cy="722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2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82235" y="0"/>
            <a:ext cx="12904813" cy="317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2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38692" y="0"/>
            <a:ext cx="14848156" cy="23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2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262" name="Google Shape;262;p12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905813" y="673100"/>
            <a:ext cx="6084060" cy="123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2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91511" y="673100"/>
            <a:ext cx="6084060" cy="1236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2"/>
          <p:cNvSpPr/>
          <p:nvPr/>
        </p:nvSpPr>
        <p:spPr>
          <a:xfrm>
            <a:off x="1397175" y="1143000"/>
            <a:ext cx="10690503" cy="155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8000"/>
            </a:pPr>
            <a:r>
              <a:rPr lang="fa-IR" sz="80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برخی از داده ها</a:t>
            </a:r>
            <a:endParaRPr sz="80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265" name="Google Shape;265;p12"/>
          <p:cNvSpPr/>
          <p:nvPr/>
        </p:nvSpPr>
        <p:spPr>
          <a:xfrm>
            <a:off x="1244756" y="5029200"/>
            <a:ext cx="8573572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66" name="Google Shape;266;p12"/>
          <p:cNvSpPr/>
          <p:nvPr/>
        </p:nvSpPr>
        <p:spPr>
          <a:xfrm>
            <a:off x="1244756" y="5029200"/>
            <a:ext cx="857357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67" name="Google Shape;267;p12"/>
          <p:cNvSpPr/>
          <p:nvPr/>
        </p:nvSpPr>
        <p:spPr>
          <a:xfrm>
            <a:off x="1244756" y="5029200"/>
            <a:ext cx="1422578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68" name="Google Shape;268;p12"/>
          <p:cNvSpPr/>
          <p:nvPr/>
        </p:nvSpPr>
        <p:spPr>
          <a:xfrm>
            <a:off x="1244756" y="5029200"/>
            <a:ext cx="1761287" cy="155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8000"/>
              <a:buFont typeface="Bebas Neue"/>
              <a:buNone/>
            </a:pPr>
            <a:r>
              <a:rPr lang="en-US" sz="8000" b="0" i="0" u="none" strike="noStrike" cap="none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75%</a:t>
            </a:r>
            <a:endParaRPr sz="800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269" name="Google Shape;269;p12"/>
          <p:cNvSpPr/>
          <p:nvPr/>
        </p:nvSpPr>
        <p:spPr>
          <a:xfrm>
            <a:off x="2870559" y="5073650"/>
            <a:ext cx="6947768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70" name="Google Shape;270;p12"/>
          <p:cNvSpPr/>
          <p:nvPr/>
        </p:nvSpPr>
        <p:spPr>
          <a:xfrm>
            <a:off x="2870559" y="5073650"/>
            <a:ext cx="7100187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600"/>
            </a:pPr>
            <a:r>
              <a:rPr lang="fa-IR" sz="36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موجودات مسحور شده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271" name="Google Shape;271;p12"/>
          <p:cNvSpPr/>
          <p:nvPr/>
        </p:nvSpPr>
        <p:spPr>
          <a:xfrm>
            <a:off x="2870559" y="5721350"/>
            <a:ext cx="7083252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قالب پاورپوینت داروسازی قابل ویرایش می باشد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272" name="Google Shape;272;p12"/>
          <p:cNvSpPr/>
          <p:nvPr/>
        </p:nvSpPr>
        <p:spPr>
          <a:xfrm>
            <a:off x="1244756" y="6858000"/>
            <a:ext cx="857357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73" name="Google Shape;273;p12"/>
          <p:cNvSpPr/>
          <p:nvPr/>
        </p:nvSpPr>
        <p:spPr>
          <a:xfrm>
            <a:off x="1244756" y="6858000"/>
            <a:ext cx="1422578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74" name="Google Shape;274;p12"/>
          <p:cNvSpPr/>
          <p:nvPr/>
        </p:nvSpPr>
        <p:spPr>
          <a:xfrm>
            <a:off x="1244756" y="6858000"/>
            <a:ext cx="1761287" cy="155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8000"/>
              <a:buFont typeface="Bebas Neue"/>
              <a:buNone/>
            </a:pPr>
            <a:r>
              <a:rPr lang="en-US" sz="8000" b="0" i="0" u="none" strike="noStrike" cap="none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60%</a:t>
            </a:r>
            <a:endParaRPr sz="800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275" name="Google Shape;275;p12"/>
          <p:cNvSpPr/>
          <p:nvPr/>
        </p:nvSpPr>
        <p:spPr>
          <a:xfrm>
            <a:off x="2870559" y="6902450"/>
            <a:ext cx="6947768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76" name="Google Shape;276;p12"/>
          <p:cNvSpPr/>
          <p:nvPr/>
        </p:nvSpPr>
        <p:spPr>
          <a:xfrm>
            <a:off x="2870559" y="6902450"/>
            <a:ext cx="7100187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600"/>
            </a:pPr>
            <a:r>
              <a:rPr lang="fa-IR" sz="36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عنوان در اینجا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277" name="Google Shape;277;p12"/>
          <p:cNvSpPr/>
          <p:nvPr/>
        </p:nvSpPr>
        <p:spPr>
          <a:xfrm>
            <a:off x="2870559" y="7550150"/>
            <a:ext cx="7083252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قالب پاورپوینت داروسازی قابل ویرایش می باشد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278" name="Google Shape;278;p12"/>
          <p:cNvSpPr/>
          <p:nvPr/>
        </p:nvSpPr>
        <p:spPr>
          <a:xfrm>
            <a:off x="1244756" y="8686800"/>
            <a:ext cx="8573572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79" name="Google Shape;279;p12"/>
          <p:cNvSpPr/>
          <p:nvPr/>
        </p:nvSpPr>
        <p:spPr>
          <a:xfrm>
            <a:off x="1244756" y="8686800"/>
            <a:ext cx="1422578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80" name="Google Shape;280;p12"/>
          <p:cNvSpPr/>
          <p:nvPr/>
        </p:nvSpPr>
        <p:spPr>
          <a:xfrm>
            <a:off x="1244756" y="8686800"/>
            <a:ext cx="1761287" cy="155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8000"/>
              <a:buFont typeface="Bebas Neue"/>
              <a:buNone/>
            </a:pPr>
            <a:r>
              <a:rPr lang="en-US" sz="8000" b="0" i="0" u="none" strike="noStrike" cap="none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90%</a:t>
            </a:r>
            <a:endParaRPr sz="800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281" name="Google Shape;281;p12"/>
          <p:cNvSpPr/>
          <p:nvPr/>
        </p:nvSpPr>
        <p:spPr>
          <a:xfrm>
            <a:off x="2870559" y="8731250"/>
            <a:ext cx="6947768" cy="11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82" name="Google Shape;282;p12"/>
          <p:cNvSpPr/>
          <p:nvPr/>
        </p:nvSpPr>
        <p:spPr>
          <a:xfrm>
            <a:off x="2870559" y="8731250"/>
            <a:ext cx="7100187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600"/>
            </a:pPr>
            <a:r>
              <a:rPr lang="fa-IR" sz="36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عنوان در اینجا</a:t>
            </a:r>
            <a:endParaRPr lang="fa-IR" sz="3600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283" name="Google Shape;283;p12"/>
          <p:cNvSpPr/>
          <p:nvPr/>
        </p:nvSpPr>
        <p:spPr>
          <a:xfrm>
            <a:off x="2870559" y="9378950"/>
            <a:ext cx="7083252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قالب پاورپوینت داروسازی قابل ویرایش می باشد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5FF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3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5756" y="0"/>
            <a:ext cx="13908238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3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92" name="Google Shape;292;p13"/>
          <p:cNvSpPr/>
          <p:nvPr/>
        </p:nvSpPr>
        <p:spPr>
          <a:xfrm>
            <a:off x="4305838" y="3403600"/>
            <a:ext cx="15762670" cy="61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93" name="Google Shape;293;p13"/>
          <p:cNvSpPr/>
          <p:nvPr/>
        </p:nvSpPr>
        <p:spPr>
          <a:xfrm>
            <a:off x="4305838" y="3403600"/>
            <a:ext cx="15762670" cy="48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294" name="Google Shape;294;p13"/>
          <p:cNvSpPr/>
          <p:nvPr/>
        </p:nvSpPr>
        <p:spPr>
          <a:xfrm>
            <a:off x="7728916" y="3403600"/>
            <a:ext cx="8916514" cy="46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24000"/>
              <a:buFont typeface="Bebas Neue"/>
              <a:buNone/>
            </a:pPr>
            <a:r>
              <a:rPr lang="en-US" sz="24000" b="0" i="0" u="none" strike="noStrike" cap="none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234,567</a:t>
            </a:r>
            <a:endParaRPr sz="2400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295" name="Google Shape;295;p13"/>
          <p:cNvSpPr/>
          <p:nvPr/>
        </p:nvSpPr>
        <p:spPr>
          <a:xfrm>
            <a:off x="4170355" y="7264400"/>
            <a:ext cx="16033637" cy="122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0E0E0E"/>
              </a:buClr>
              <a:buSzPts val="6400"/>
            </a:pPr>
            <a:r>
              <a:rPr lang="fa-IR" sz="6400" dirty="0">
                <a:solidFill>
                  <a:srgbClr val="0E0E0E"/>
                </a:solidFill>
                <a:latin typeface="Raleway SemiBold"/>
                <a:ea typeface="Raleway SemiBold"/>
                <a:cs typeface="B Nazanin" panose="00000400000000000000" pitchFamily="2" charset="-78"/>
                <a:sym typeface="Raleway SemiBold"/>
              </a:rPr>
              <a:t>مشاهده های تک شاخ</a:t>
            </a:r>
            <a:endParaRPr sz="64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296" name="Google Shape;296;p13"/>
          <p:cNvSpPr/>
          <p:nvPr/>
        </p:nvSpPr>
        <p:spPr>
          <a:xfrm>
            <a:off x="7483352" y="8623300"/>
            <a:ext cx="9407642" cy="110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آماری از تعداد تک شاخ های مشاهده شده در قلمرو فانتزی.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4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08438" y="5765800"/>
            <a:ext cx="9678610" cy="795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4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3120740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4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06" name="Google Shape;306;p14"/>
          <p:cNvSpPr/>
          <p:nvPr/>
        </p:nvSpPr>
        <p:spPr>
          <a:xfrm>
            <a:off x="3391324" y="3771900"/>
            <a:ext cx="7874984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07" name="Google Shape;307;p14"/>
          <p:cNvSpPr/>
          <p:nvPr/>
        </p:nvSpPr>
        <p:spPr>
          <a:xfrm>
            <a:off x="4775797" y="3771900"/>
            <a:ext cx="5106038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08" name="Google Shape;308;p14"/>
          <p:cNvSpPr/>
          <p:nvPr/>
        </p:nvSpPr>
        <p:spPr>
          <a:xfrm>
            <a:off x="4775797" y="3771900"/>
            <a:ext cx="5647973" cy="249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rgbClr val="272727"/>
              </a:buClr>
              <a:buSzPts val="12800"/>
            </a:pPr>
            <a:r>
              <a:rPr lang="fa-IR" sz="12800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233 سکه</a:t>
            </a:r>
            <a:endParaRPr sz="1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09" name="Google Shape;309;p14"/>
          <p:cNvSpPr/>
          <p:nvPr/>
        </p:nvSpPr>
        <p:spPr>
          <a:xfrm>
            <a:off x="3391324" y="5727700"/>
            <a:ext cx="7874984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10" name="Google Shape;310;p14"/>
          <p:cNvSpPr/>
          <p:nvPr/>
        </p:nvSpPr>
        <p:spPr>
          <a:xfrm>
            <a:off x="3323582" y="5727700"/>
            <a:ext cx="8010468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گنج پیدا شد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11" name="Google Shape;311;p14"/>
          <p:cNvSpPr/>
          <p:nvPr/>
        </p:nvSpPr>
        <p:spPr>
          <a:xfrm>
            <a:off x="3391324" y="7493000"/>
            <a:ext cx="7874984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12" name="Google Shape;312;p14"/>
          <p:cNvSpPr/>
          <p:nvPr/>
        </p:nvSpPr>
        <p:spPr>
          <a:xfrm>
            <a:off x="4597975" y="7493000"/>
            <a:ext cx="5461683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13" name="Google Shape;313;p14"/>
          <p:cNvSpPr/>
          <p:nvPr/>
        </p:nvSpPr>
        <p:spPr>
          <a:xfrm>
            <a:off x="4597975" y="7493000"/>
            <a:ext cx="6994322" cy="249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rgbClr val="272727"/>
              </a:buClr>
              <a:buSzPts val="12800"/>
            </a:pPr>
            <a:r>
              <a:rPr lang="fa-IR" sz="12800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456 ساعت</a:t>
            </a:r>
            <a:endParaRPr sz="1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14" name="Google Shape;314;p14"/>
          <p:cNvSpPr/>
          <p:nvPr/>
        </p:nvSpPr>
        <p:spPr>
          <a:xfrm>
            <a:off x="3391324" y="9448800"/>
            <a:ext cx="7874984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15" name="Google Shape;315;p14"/>
          <p:cNvSpPr/>
          <p:nvPr/>
        </p:nvSpPr>
        <p:spPr>
          <a:xfrm>
            <a:off x="3323582" y="9448800"/>
            <a:ext cx="8010468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مدت زمان املا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16" name="Google Shape;316;p14"/>
          <p:cNvSpPr/>
          <p:nvPr/>
        </p:nvSpPr>
        <p:spPr>
          <a:xfrm>
            <a:off x="13552594" y="3771900"/>
            <a:ext cx="7874984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17" name="Google Shape;317;p14"/>
          <p:cNvSpPr/>
          <p:nvPr/>
        </p:nvSpPr>
        <p:spPr>
          <a:xfrm>
            <a:off x="16359645" y="3771900"/>
            <a:ext cx="2260883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18" name="Google Shape;318;p14"/>
          <p:cNvSpPr/>
          <p:nvPr/>
        </p:nvSpPr>
        <p:spPr>
          <a:xfrm>
            <a:off x="16359645" y="3771900"/>
            <a:ext cx="2802817" cy="249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2800"/>
              <a:buFont typeface="Bebas Neue"/>
              <a:buNone/>
            </a:pPr>
            <a:r>
              <a:rPr lang="en-US" sz="12800" b="0" i="0" u="none" strike="noStrike" cap="none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85%</a:t>
            </a:r>
            <a:endParaRPr sz="1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19" name="Google Shape;319;p14"/>
          <p:cNvSpPr/>
          <p:nvPr/>
        </p:nvSpPr>
        <p:spPr>
          <a:xfrm>
            <a:off x="13552594" y="5727700"/>
            <a:ext cx="7874984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13484852" y="5727700"/>
            <a:ext cx="8010468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آرزو داده شد</a:t>
            </a:r>
            <a:endParaRPr lang="en-US" sz="3200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21" name="Google Shape;321;p14"/>
          <p:cNvSpPr/>
          <p:nvPr/>
        </p:nvSpPr>
        <p:spPr>
          <a:xfrm>
            <a:off x="13552594" y="7493000"/>
            <a:ext cx="7874984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22" name="Google Shape;322;p14"/>
          <p:cNvSpPr/>
          <p:nvPr/>
        </p:nvSpPr>
        <p:spPr>
          <a:xfrm>
            <a:off x="15603900" y="7493000"/>
            <a:ext cx="3772371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23" name="Google Shape;323;p14"/>
          <p:cNvSpPr/>
          <p:nvPr/>
        </p:nvSpPr>
        <p:spPr>
          <a:xfrm>
            <a:off x="14640696" y="7872248"/>
            <a:ext cx="5385075" cy="249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rgbClr val="272727"/>
              </a:buClr>
              <a:buSzPts val="12800"/>
            </a:pPr>
            <a:r>
              <a:rPr lang="fa-IR" sz="8000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535 کیلومتر</a:t>
            </a:r>
            <a:endParaRPr sz="80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24" name="Google Shape;324;p14"/>
          <p:cNvSpPr/>
          <p:nvPr/>
        </p:nvSpPr>
        <p:spPr>
          <a:xfrm>
            <a:off x="13552594" y="9448800"/>
            <a:ext cx="7874984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25" name="Google Shape;325;p14"/>
          <p:cNvSpPr/>
          <p:nvPr/>
        </p:nvSpPr>
        <p:spPr>
          <a:xfrm>
            <a:off x="13484852" y="9448800"/>
            <a:ext cx="8010468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مسافت سفر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pic>
        <p:nvPicPr>
          <p:cNvPr id="326" name="Google Shape;326;p14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72599" y="8913209"/>
            <a:ext cx="9678610" cy="482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15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60057" y="0"/>
            <a:ext cx="12726991" cy="3770412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5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35" name="Google Shape;335;p15"/>
          <p:cNvSpPr/>
          <p:nvPr/>
        </p:nvSpPr>
        <p:spPr>
          <a:xfrm>
            <a:off x="6841922" y="1143000"/>
            <a:ext cx="10690503" cy="155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272727"/>
              </a:buClr>
              <a:buSzPts val="8000"/>
            </a:pPr>
            <a:r>
              <a:rPr lang="fa-IR" sz="8000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مقداری نمودار</a:t>
            </a:r>
            <a:endParaRPr sz="80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36" name="Google Shape;336;p15"/>
          <p:cNvSpPr/>
          <p:nvPr/>
        </p:nvSpPr>
        <p:spPr>
          <a:xfrm>
            <a:off x="2718140" y="3771900"/>
            <a:ext cx="8941918" cy="618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37" name="Google Shape;337;p15"/>
          <p:cNvSpPr/>
          <p:nvPr/>
        </p:nvSpPr>
        <p:spPr>
          <a:xfrm>
            <a:off x="2986455" y="8999513"/>
            <a:ext cx="216821" cy="356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1820"/>
              <a:buFont typeface="Lato"/>
              <a:buNone/>
            </a:pPr>
            <a:r>
              <a:rPr lang="en-US" sz="1820" b="0" i="0" u="none" strike="noStrike" cap="none">
                <a:solidFill>
                  <a:srgbClr val="3D7DDA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0</a:t>
            </a:r>
            <a:endParaRPr sz="182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38" name="Google Shape;338;p15"/>
          <p:cNvSpPr/>
          <p:nvPr/>
        </p:nvSpPr>
        <p:spPr>
          <a:xfrm>
            <a:off x="3331658" y="9622606"/>
            <a:ext cx="257645" cy="422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2185"/>
              <a:buFont typeface="Lato"/>
              <a:buNone/>
            </a:pPr>
            <a:r>
              <a:rPr lang="en-US" sz="2185" b="0" i="0" u="none" strike="noStrike" cap="none">
                <a:solidFill>
                  <a:srgbClr val="3D7DDA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1</a:t>
            </a:r>
            <a:endParaRPr sz="2185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39" name="Google Shape;339;p15"/>
          <p:cNvSpPr/>
          <p:nvPr/>
        </p:nvSpPr>
        <p:spPr>
          <a:xfrm>
            <a:off x="4470732" y="9622606"/>
            <a:ext cx="257645" cy="422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2185"/>
              <a:buFont typeface="Lato"/>
              <a:buNone/>
            </a:pPr>
            <a:r>
              <a:rPr lang="en-US" sz="2185" b="0" i="0" u="none" strike="noStrike" cap="none">
                <a:solidFill>
                  <a:srgbClr val="3D7DDA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2</a:t>
            </a:r>
            <a:endParaRPr sz="2185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40" name="Google Shape;340;p15"/>
          <p:cNvSpPr/>
          <p:nvPr/>
        </p:nvSpPr>
        <p:spPr>
          <a:xfrm>
            <a:off x="5609804" y="9622606"/>
            <a:ext cx="257645" cy="422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2185"/>
              <a:buFont typeface="Lato"/>
              <a:buNone/>
            </a:pPr>
            <a:r>
              <a:rPr lang="en-US" sz="2185" b="0" i="0" u="none" strike="noStrike" cap="none">
                <a:solidFill>
                  <a:srgbClr val="3D7DDA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3</a:t>
            </a:r>
            <a:endParaRPr sz="2185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41" name="Google Shape;341;p15"/>
          <p:cNvSpPr/>
          <p:nvPr/>
        </p:nvSpPr>
        <p:spPr>
          <a:xfrm>
            <a:off x="6748878" y="9622606"/>
            <a:ext cx="257645" cy="422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2185"/>
              <a:buFont typeface="Lato"/>
              <a:buNone/>
            </a:pPr>
            <a:r>
              <a:rPr lang="en-US" sz="2185" b="0" i="0" u="none" strike="noStrike" cap="none">
                <a:solidFill>
                  <a:srgbClr val="3D7DDA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4</a:t>
            </a:r>
            <a:endParaRPr sz="2185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42" name="Google Shape;342;p15"/>
          <p:cNvSpPr/>
          <p:nvPr/>
        </p:nvSpPr>
        <p:spPr>
          <a:xfrm>
            <a:off x="7887996" y="9622606"/>
            <a:ext cx="257645" cy="422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2185"/>
              <a:buFont typeface="Lato"/>
              <a:buNone/>
            </a:pPr>
            <a:r>
              <a:rPr lang="en-US" sz="2185" b="0" i="0" u="none" strike="noStrike" cap="none">
                <a:solidFill>
                  <a:srgbClr val="3D7DDA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5</a:t>
            </a:r>
            <a:endParaRPr sz="2185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43" name="Google Shape;343;p15"/>
          <p:cNvSpPr/>
          <p:nvPr/>
        </p:nvSpPr>
        <p:spPr>
          <a:xfrm>
            <a:off x="9027070" y="9622606"/>
            <a:ext cx="257645" cy="422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2185"/>
              <a:buFont typeface="Lato"/>
              <a:buNone/>
            </a:pPr>
            <a:r>
              <a:rPr lang="en-US" sz="2185" b="0" i="0" u="none" strike="noStrike" cap="none">
                <a:solidFill>
                  <a:srgbClr val="3D7DDA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6</a:t>
            </a:r>
            <a:endParaRPr sz="2185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44" name="Google Shape;344;p15"/>
          <p:cNvSpPr/>
          <p:nvPr/>
        </p:nvSpPr>
        <p:spPr>
          <a:xfrm>
            <a:off x="10166145" y="9622606"/>
            <a:ext cx="257645" cy="422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2185"/>
              <a:buFont typeface="Lato"/>
              <a:buNone/>
            </a:pPr>
            <a:r>
              <a:rPr lang="en-US" sz="2185" b="0" i="0" u="none" strike="noStrike" cap="none">
                <a:solidFill>
                  <a:srgbClr val="3D7DDA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7</a:t>
            </a:r>
            <a:endParaRPr sz="2185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45" name="Google Shape;345;p15"/>
          <p:cNvSpPr/>
          <p:nvPr/>
        </p:nvSpPr>
        <p:spPr>
          <a:xfrm>
            <a:off x="11281636" y="9622606"/>
            <a:ext cx="257645" cy="422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2185"/>
              <a:buFont typeface="Lato"/>
              <a:buNone/>
            </a:pPr>
            <a:r>
              <a:rPr lang="en-US" sz="2185" b="0" i="0" u="none" strike="noStrike" cap="none">
                <a:solidFill>
                  <a:srgbClr val="3D7DDA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8</a:t>
            </a:r>
            <a:endParaRPr sz="2185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46" name="Google Shape;346;p15"/>
          <p:cNvSpPr/>
          <p:nvPr/>
        </p:nvSpPr>
        <p:spPr>
          <a:xfrm>
            <a:off x="2852319" y="8482087"/>
            <a:ext cx="356539" cy="356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1820"/>
              <a:buFont typeface="Lato"/>
              <a:buNone/>
            </a:pPr>
            <a:r>
              <a:rPr lang="en-US" sz="1820" b="0" i="0" u="none" strike="noStrike" cap="none">
                <a:solidFill>
                  <a:srgbClr val="3D7DDA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10</a:t>
            </a:r>
            <a:endParaRPr sz="182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47" name="Google Shape;347;p15"/>
          <p:cNvSpPr/>
          <p:nvPr/>
        </p:nvSpPr>
        <p:spPr>
          <a:xfrm>
            <a:off x="2852319" y="7964612"/>
            <a:ext cx="356539" cy="356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1820"/>
              <a:buFont typeface="Lato"/>
              <a:buNone/>
            </a:pPr>
            <a:r>
              <a:rPr lang="en-US" sz="1820" b="0" i="0" u="none" strike="noStrike" cap="none">
                <a:solidFill>
                  <a:srgbClr val="3D7DDA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20</a:t>
            </a:r>
            <a:endParaRPr sz="182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48" name="Google Shape;348;p15"/>
          <p:cNvSpPr/>
          <p:nvPr/>
        </p:nvSpPr>
        <p:spPr>
          <a:xfrm>
            <a:off x="2852319" y="7447161"/>
            <a:ext cx="356539" cy="356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1820"/>
              <a:buFont typeface="Lato"/>
              <a:buNone/>
            </a:pPr>
            <a:r>
              <a:rPr lang="en-US" sz="1820" b="0" i="0" u="none" strike="noStrike" cap="none">
                <a:solidFill>
                  <a:srgbClr val="3D7DDA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30</a:t>
            </a:r>
            <a:endParaRPr sz="182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49" name="Google Shape;349;p15"/>
          <p:cNvSpPr/>
          <p:nvPr/>
        </p:nvSpPr>
        <p:spPr>
          <a:xfrm>
            <a:off x="2852319" y="6929611"/>
            <a:ext cx="356539" cy="356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1820"/>
              <a:buFont typeface="Lato"/>
              <a:buNone/>
            </a:pPr>
            <a:r>
              <a:rPr lang="en-US" sz="1820" b="0" i="0" u="none" strike="noStrike" cap="none">
                <a:solidFill>
                  <a:srgbClr val="3D7DDA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40</a:t>
            </a:r>
            <a:endParaRPr sz="182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50" name="Google Shape;350;p15"/>
          <p:cNvSpPr/>
          <p:nvPr/>
        </p:nvSpPr>
        <p:spPr>
          <a:xfrm>
            <a:off x="2852319" y="6412309"/>
            <a:ext cx="356539" cy="356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1820"/>
              <a:buFont typeface="Lato"/>
              <a:buNone/>
            </a:pPr>
            <a:r>
              <a:rPr lang="en-US" sz="1820" b="0" i="0" u="none" strike="noStrike" cap="none">
                <a:solidFill>
                  <a:srgbClr val="3D7DDA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50</a:t>
            </a:r>
            <a:endParaRPr sz="182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51" name="Google Shape;351;p15"/>
          <p:cNvSpPr/>
          <p:nvPr/>
        </p:nvSpPr>
        <p:spPr>
          <a:xfrm>
            <a:off x="2852319" y="5894809"/>
            <a:ext cx="356539" cy="356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1820"/>
              <a:buFont typeface="Lato"/>
              <a:buNone/>
            </a:pPr>
            <a:r>
              <a:rPr lang="en-US" sz="1820" b="0" i="0" u="none" strike="noStrike" cap="none">
                <a:solidFill>
                  <a:srgbClr val="3D7DDA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60</a:t>
            </a:r>
            <a:endParaRPr sz="182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52" name="Google Shape;352;p15"/>
          <p:cNvSpPr/>
          <p:nvPr/>
        </p:nvSpPr>
        <p:spPr>
          <a:xfrm>
            <a:off x="2852319" y="5377507"/>
            <a:ext cx="356539" cy="356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1820"/>
              <a:buFont typeface="Lato"/>
              <a:buNone/>
            </a:pPr>
            <a:r>
              <a:rPr lang="en-US" sz="1820" b="0" i="0" u="none" strike="noStrike" cap="none">
                <a:solidFill>
                  <a:srgbClr val="3D7DDA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70</a:t>
            </a:r>
            <a:endParaRPr sz="182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53" name="Google Shape;353;p15"/>
          <p:cNvSpPr/>
          <p:nvPr/>
        </p:nvSpPr>
        <p:spPr>
          <a:xfrm>
            <a:off x="2852319" y="4860057"/>
            <a:ext cx="356539" cy="356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1820"/>
              <a:buFont typeface="Lato"/>
              <a:buNone/>
            </a:pPr>
            <a:r>
              <a:rPr lang="en-US" sz="1820" b="0" i="0" u="none" strike="noStrike" cap="none">
                <a:solidFill>
                  <a:srgbClr val="3D7DDA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80</a:t>
            </a:r>
            <a:endParaRPr sz="182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54" name="Google Shape;354;p15"/>
          <p:cNvSpPr/>
          <p:nvPr/>
        </p:nvSpPr>
        <p:spPr>
          <a:xfrm>
            <a:off x="2852319" y="4342507"/>
            <a:ext cx="356539" cy="356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1820"/>
              <a:buFont typeface="Lato"/>
              <a:buNone/>
            </a:pPr>
            <a:r>
              <a:rPr lang="en-US" sz="1820" b="0" i="0" u="none" strike="noStrike" cap="none">
                <a:solidFill>
                  <a:srgbClr val="3D7DDA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90</a:t>
            </a:r>
            <a:endParaRPr sz="182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55" name="Google Shape;355;p15"/>
          <p:cNvSpPr/>
          <p:nvPr/>
        </p:nvSpPr>
        <p:spPr>
          <a:xfrm>
            <a:off x="2718140" y="3825032"/>
            <a:ext cx="483555" cy="356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1820"/>
              <a:buFont typeface="Lato"/>
              <a:buNone/>
            </a:pPr>
            <a:r>
              <a:rPr lang="en-US" sz="1820" b="0" i="0" u="none" strike="noStrike" cap="none">
                <a:solidFill>
                  <a:srgbClr val="3D7DDA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100</a:t>
            </a:r>
            <a:endParaRPr sz="182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pic>
        <p:nvPicPr>
          <p:cNvPr id="356" name="Google Shape;356;p15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8467" y="3771900"/>
            <a:ext cx="8291591" cy="5511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5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12766" y="4185444"/>
            <a:ext cx="11567" cy="525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5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51279" y="4185444"/>
            <a:ext cx="11567" cy="525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5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89795" y="4185444"/>
            <a:ext cx="11567" cy="525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5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28309" y="4185444"/>
            <a:ext cx="11567" cy="525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5" descr=" 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66828" y="4185444"/>
            <a:ext cx="11567" cy="525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5" descr=" 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05341" y="4185444"/>
            <a:ext cx="11567" cy="525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5" descr=" 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343854" y="4185444"/>
            <a:ext cx="11567" cy="525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5" descr=" 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55539" y="5483845"/>
            <a:ext cx="8050168" cy="2373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5" descr=" 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369143" y="6359525"/>
            <a:ext cx="8044028" cy="226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5" descr=" 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441751" y="6055643"/>
            <a:ext cx="153591" cy="153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5" descr=" 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441751" y="6981130"/>
            <a:ext cx="153591" cy="153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5" descr=" 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580267" y="5651277"/>
            <a:ext cx="153591" cy="153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5" descr=" 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580267" y="7415510"/>
            <a:ext cx="153591" cy="153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5" descr=" 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718783" y="7732812"/>
            <a:ext cx="153591" cy="153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5" descr=" 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718783" y="6311826"/>
            <a:ext cx="153591" cy="153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5" descr=" 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861923" y="6733232"/>
            <a:ext cx="153591" cy="153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5" descr=" 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861923" y="6420644"/>
            <a:ext cx="153591" cy="153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5" descr=" 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8995813" y="7667575"/>
            <a:ext cx="153591" cy="153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5" descr=" 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995813" y="7076877"/>
            <a:ext cx="153591" cy="153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15" descr=" 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138955" y="6972449"/>
            <a:ext cx="153591" cy="153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5" descr=" 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0138955" y="6572771"/>
            <a:ext cx="153591" cy="153566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5"/>
          <p:cNvSpPr/>
          <p:nvPr/>
        </p:nvSpPr>
        <p:spPr>
          <a:xfrm>
            <a:off x="14403600" y="4191000"/>
            <a:ext cx="5601400" cy="7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79" name="Google Shape;379;p15"/>
          <p:cNvSpPr/>
          <p:nvPr/>
        </p:nvSpPr>
        <p:spPr>
          <a:xfrm>
            <a:off x="14403600" y="4191000"/>
            <a:ext cx="5601400" cy="7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380" name="Google Shape;380;p15" descr=" 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4403600" y="4191000"/>
            <a:ext cx="5575997" cy="557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5" descr=" 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14403600" y="4191000"/>
            <a:ext cx="5575997" cy="557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5"/>
          <p:cNvSpPr/>
          <p:nvPr/>
        </p:nvSpPr>
        <p:spPr>
          <a:xfrm>
            <a:off x="16524765" y="6365379"/>
            <a:ext cx="1346368" cy="1226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83" name="Google Shape;383;p15"/>
          <p:cNvSpPr/>
          <p:nvPr/>
        </p:nvSpPr>
        <p:spPr>
          <a:xfrm>
            <a:off x="16524765" y="6369050"/>
            <a:ext cx="1549594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4800"/>
              <a:buFont typeface="Bebas Neue"/>
              <a:buNone/>
            </a:pPr>
            <a:r>
              <a:rPr lang="en-US" sz="4800" b="0" i="0" u="none" strike="noStrike" cap="none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34.574</a:t>
            </a:r>
            <a:endParaRPr sz="480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84" name="Google Shape;384;p15"/>
          <p:cNvSpPr/>
          <p:nvPr/>
        </p:nvSpPr>
        <p:spPr>
          <a:xfrm>
            <a:off x="16740692" y="7105650"/>
            <a:ext cx="1049998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جمع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85" name="Google Shape;385;p15"/>
          <p:cNvSpPr/>
          <p:nvPr/>
        </p:nvSpPr>
        <p:spPr>
          <a:xfrm>
            <a:off x="13260457" y="10515600"/>
            <a:ext cx="7874984" cy="1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86" name="Google Shape;386;p15"/>
          <p:cNvSpPr/>
          <p:nvPr/>
        </p:nvSpPr>
        <p:spPr>
          <a:xfrm>
            <a:off x="13260457" y="10515600"/>
            <a:ext cx="7874984" cy="1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87" name="Google Shape;387;p15"/>
          <p:cNvSpPr/>
          <p:nvPr/>
        </p:nvSpPr>
        <p:spPr>
          <a:xfrm>
            <a:off x="13158845" y="10515600"/>
            <a:ext cx="807821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گنج پیدا شد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88" name="Google Shape;388;p15"/>
          <p:cNvSpPr/>
          <p:nvPr/>
        </p:nvSpPr>
        <p:spPr>
          <a:xfrm>
            <a:off x="13192716" y="11353800"/>
            <a:ext cx="8010468" cy="110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رکوردی از مقدار گنج پیدا شده در ماه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89" name="Google Shape;389;p15"/>
          <p:cNvSpPr/>
          <p:nvPr/>
        </p:nvSpPr>
        <p:spPr>
          <a:xfrm>
            <a:off x="3251606" y="10515600"/>
            <a:ext cx="7874984" cy="1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90" name="Google Shape;390;p15"/>
          <p:cNvSpPr/>
          <p:nvPr/>
        </p:nvSpPr>
        <p:spPr>
          <a:xfrm>
            <a:off x="3251606" y="10515600"/>
            <a:ext cx="7874984" cy="1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91" name="Google Shape;391;p15"/>
          <p:cNvSpPr/>
          <p:nvPr/>
        </p:nvSpPr>
        <p:spPr>
          <a:xfrm>
            <a:off x="3149994" y="10515600"/>
            <a:ext cx="807821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پیشرفت املا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92" name="Google Shape;392;p15"/>
          <p:cNvSpPr/>
          <p:nvPr/>
        </p:nvSpPr>
        <p:spPr>
          <a:xfrm>
            <a:off x="3183865" y="11353800"/>
            <a:ext cx="8010468" cy="110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رکوردی از تعداد طلسم هایی که در سال انجام می شود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16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226994" cy="6378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6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66096" y="6972300"/>
            <a:ext cx="7620953" cy="6743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6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02" name="Google Shape;402;p16"/>
          <p:cNvSpPr/>
          <p:nvPr/>
        </p:nvSpPr>
        <p:spPr>
          <a:xfrm>
            <a:off x="13450981" y="5753100"/>
            <a:ext cx="8738692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03" name="Google Shape;403;p16"/>
          <p:cNvSpPr/>
          <p:nvPr/>
        </p:nvSpPr>
        <p:spPr>
          <a:xfrm>
            <a:off x="13450981" y="5753100"/>
            <a:ext cx="8738692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04" name="Google Shape;404;p16"/>
          <p:cNvSpPr/>
          <p:nvPr/>
        </p:nvSpPr>
        <p:spPr>
          <a:xfrm>
            <a:off x="13450981" y="5753100"/>
            <a:ext cx="8941918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یک برنامه وب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405" name="Google Shape;405;p16"/>
          <p:cNvSpPr/>
          <p:nvPr/>
        </p:nvSpPr>
        <p:spPr>
          <a:xfrm>
            <a:off x="13450981" y="6692900"/>
            <a:ext cx="8874176" cy="110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یک برنامه وب طراحی شده برای کشف دنیای فانتزی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pic>
        <p:nvPicPr>
          <p:cNvPr id="406" name="Google Shape;406;p16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4032" y="3251200"/>
            <a:ext cx="13768521" cy="81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6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84673" y="3594100"/>
            <a:ext cx="9894537" cy="648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6"/>
          <p:cNvSpPr/>
          <p:nvPr/>
        </p:nvSpPr>
        <p:spPr>
          <a:xfrm>
            <a:off x="7011276" y="1219200"/>
            <a:ext cx="10690503" cy="155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272727"/>
              </a:buClr>
              <a:buSzPts val="8000"/>
            </a:pPr>
            <a:r>
              <a:rPr lang="fa-IR" sz="8000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پورتال به ماجراجویی</a:t>
            </a:r>
            <a:endParaRPr sz="80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17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765800"/>
            <a:ext cx="9513489" cy="795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17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01187" y="0"/>
            <a:ext cx="13285861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7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18" name="Google Shape;418;p17"/>
          <p:cNvSpPr/>
          <p:nvPr/>
        </p:nvSpPr>
        <p:spPr>
          <a:xfrm>
            <a:off x="2946768" y="4152900"/>
            <a:ext cx="8738692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19" name="Google Shape;419;p17"/>
          <p:cNvSpPr/>
          <p:nvPr/>
        </p:nvSpPr>
        <p:spPr>
          <a:xfrm>
            <a:off x="2946768" y="4152900"/>
            <a:ext cx="8738692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20" name="Google Shape;420;p17"/>
          <p:cNvSpPr/>
          <p:nvPr/>
        </p:nvSpPr>
        <p:spPr>
          <a:xfrm>
            <a:off x="2946768" y="4152900"/>
            <a:ext cx="8941918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یک اپلیکیشن موبایل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421" name="Google Shape;421;p17"/>
          <p:cNvSpPr/>
          <p:nvPr/>
        </p:nvSpPr>
        <p:spPr>
          <a:xfrm>
            <a:off x="2946768" y="5092700"/>
            <a:ext cx="8874176" cy="110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اپلیکیشنی که برای کاوش و تجربه قلمرو مسحورکننده فانتزی طراحی شده است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422" name="Google Shape;422;p17"/>
          <p:cNvSpPr/>
          <p:nvPr/>
        </p:nvSpPr>
        <p:spPr>
          <a:xfrm>
            <a:off x="2946768" y="7658100"/>
            <a:ext cx="9090103" cy="336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85800" lvl="1" indent="-342900" algn="r" rtl="1">
              <a:lnSpc>
                <a:spcPct val="150000"/>
              </a:lnSpc>
              <a:buClr>
                <a:srgbClr val="0E0E0E"/>
              </a:buClr>
              <a:buSzPts val="3200"/>
              <a:buFont typeface="Raleway"/>
              <a:buChar char="•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دنیای جادویی را کاوش کنید</a:t>
            </a:r>
          </a:p>
          <a:p>
            <a:pPr marL="685800" lvl="1" indent="-342900" algn="r" rtl="1">
              <a:lnSpc>
                <a:spcPct val="150000"/>
              </a:lnSpc>
              <a:buClr>
                <a:srgbClr val="0E0E0E"/>
              </a:buClr>
              <a:buSzPts val="3200"/>
              <a:buFont typeface="Raleway"/>
              <a:buChar char="•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فانتزی را دست اول تجربه کنید</a:t>
            </a:r>
          </a:p>
          <a:p>
            <a:pPr marL="685800" lvl="1" indent="-342900" algn="r" rtl="1">
              <a:lnSpc>
                <a:spcPct val="150000"/>
              </a:lnSpc>
              <a:buClr>
                <a:srgbClr val="0E0E0E"/>
              </a:buClr>
              <a:buSzPts val="3200"/>
              <a:buFont typeface="Raleway"/>
              <a:buChar char="•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در قلمرو جادو غوطه ور شوید</a:t>
            </a:r>
          </a:p>
          <a:p>
            <a:pPr marL="685800" lvl="1" indent="-342900" algn="r" rtl="1">
              <a:lnSpc>
                <a:spcPct val="150000"/>
              </a:lnSpc>
              <a:buClr>
                <a:srgbClr val="0E0E0E"/>
              </a:buClr>
              <a:buSzPts val="3200"/>
              <a:buFont typeface="Raleway"/>
              <a:buChar char="•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شگفتی های ناگفته را کشف کنید</a:t>
            </a:r>
          </a:p>
          <a:p>
            <a:pPr marL="685800" lvl="1" indent="-342900" algn="r" rtl="1">
              <a:lnSpc>
                <a:spcPct val="150000"/>
              </a:lnSpc>
              <a:buClr>
                <a:srgbClr val="0E0E0E"/>
              </a:buClr>
              <a:buSzPts val="3200"/>
              <a:buFont typeface="Raleway"/>
              <a:buChar char="•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رویاهای فانتزی خود را زندگی کنید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423" name="Google Shape;423;p17"/>
          <p:cNvSpPr/>
          <p:nvPr/>
        </p:nvSpPr>
        <p:spPr>
          <a:xfrm>
            <a:off x="118548" y="1587500"/>
            <a:ext cx="12900579" cy="155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272727"/>
              </a:buClr>
              <a:buSzPts val="8000"/>
            </a:pPr>
            <a:r>
              <a:rPr lang="fa-IR" sz="8000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آینده فانتزی</a:t>
            </a:r>
            <a:endParaRPr sz="80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pic>
        <p:nvPicPr>
          <p:cNvPr id="424" name="Google Shape;424;p17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57832" y="1028700"/>
            <a:ext cx="5474384" cy="118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7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48356" y="1765300"/>
            <a:ext cx="5106038" cy="1079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18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24165" y="6108700"/>
            <a:ext cx="10262883" cy="76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8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56970" y="8724875"/>
            <a:ext cx="12130078" cy="499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8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1445907" cy="317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18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4189450" cy="23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18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37" name="Google Shape;437;p18"/>
          <p:cNvSpPr/>
          <p:nvPr/>
        </p:nvSpPr>
        <p:spPr>
          <a:xfrm>
            <a:off x="876410" y="8305800"/>
            <a:ext cx="571571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38" name="Google Shape;438;p18"/>
          <p:cNvSpPr/>
          <p:nvPr/>
        </p:nvSpPr>
        <p:spPr>
          <a:xfrm>
            <a:off x="876410" y="8305800"/>
            <a:ext cx="571571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39" name="Google Shape;439;p18"/>
          <p:cNvSpPr/>
          <p:nvPr/>
        </p:nvSpPr>
        <p:spPr>
          <a:xfrm>
            <a:off x="876410" y="8305800"/>
            <a:ext cx="591894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یک برنامه وب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440" name="Google Shape;440;p18"/>
          <p:cNvSpPr/>
          <p:nvPr/>
        </p:nvSpPr>
        <p:spPr>
          <a:xfrm>
            <a:off x="876410" y="9245600"/>
            <a:ext cx="5851198" cy="1583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یک برنامه وب طراحی شده برای کشف دنیای فانتزی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441" name="Google Shape;441;p18"/>
          <p:cNvSpPr/>
          <p:nvPr/>
        </p:nvSpPr>
        <p:spPr>
          <a:xfrm>
            <a:off x="825603" y="3175000"/>
            <a:ext cx="7007042" cy="399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272727"/>
              </a:buClr>
              <a:buSzPts val="8000"/>
            </a:pPr>
            <a:r>
              <a:rPr lang="fa-IR" sz="8000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دروازه ای به دنیای فانتزی و شگفتی</a:t>
            </a:r>
            <a:endParaRPr sz="80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442" name="Google Shape;442;p18"/>
          <p:cNvSpPr/>
          <p:nvPr/>
        </p:nvSpPr>
        <p:spPr>
          <a:xfrm>
            <a:off x="16884643" y="2239408"/>
            <a:ext cx="6994341" cy="460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85800" lvl="1" indent="-342900" algn="r" rtl="1">
              <a:lnSpc>
                <a:spcPct val="150000"/>
              </a:lnSpc>
              <a:buClr>
                <a:srgbClr val="0E0E0E"/>
              </a:buClr>
              <a:buSzPts val="3200"/>
              <a:buFont typeface="Raleway"/>
              <a:buChar char="•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در دنیای جادو و رمز و راز غوطه ور شوید</a:t>
            </a:r>
          </a:p>
          <a:p>
            <a:pPr marL="685800" lvl="1" indent="-342900" algn="r" rtl="1">
              <a:lnSpc>
                <a:spcPct val="150000"/>
              </a:lnSpc>
              <a:buClr>
                <a:srgbClr val="0E0E0E"/>
              </a:buClr>
              <a:buSzPts val="3200"/>
              <a:buFont typeface="Raleway"/>
              <a:buChar char="•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سرزمین های ناشناخته و سرزمین های خارق العاده را کاوش کنید</a:t>
            </a:r>
          </a:p>
          <a:p>
            <a:pPr marL="685800" lvl="1" indent="-342900" algn="r" rtl="1">
              <a:lnSpc>
                <a:spcPct val="150000"/>
              </a:lnSpc>
              <a:buClr>
                <a:srgbClr val="0E0E0E"/>
              </a:buClr>
              <a:buSzPts val="3200"/>
              <a:buFont typeface="Raleway"/>
              <a:buChar char="•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با موجودات افسانه ای و افسانه ای آشنا شوید</a:t>
            </a:r>
          </a:p>
          <a:p>
            <a:pPr marL="685800" lvl="1" indent="-342900" algn="r" rtl="1">
              <a:lnSpc>
                <a:spcPct val="150000"/>
              </a:lnSpc>
              <a:buClr>
                <a:srgbClr val="0E0E0E"/>
              </a:buClr>
              <a:buSzPts val="3200"/>
              <a:buFont typeface="Raleway"/>
              <a:buChar char="•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گنج های پنهان و گنجینه های مخفی را کشف کنید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pic>
        <p:nvPicPr>
          <p:cNvPr id="443" name="Google Shape;443;p18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00387" y="749300"/>
            <a:ext cx="8573572" cy="1233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18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95749" y="1803400"/>
            <a:ext cx="7582848" cy="1023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19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4387048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19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53" name="Google Shape;453;p19"/>
          <p:cNvSpPr/>
          <p:nvPr/>
        </p:nvSpPr>
        <p:spPr>
          <a:xfrm>
            <a:off x="15690694" y="698500"/>
            <a:ext cx="7464300" cy="155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>
              <a:buClr>
                <a:srgbClr val="272727"/>
              </a:buClr>
              <a:buSzPts val="8000"/>
            </a:pPr>
            <a:r>
              <a:rPr lang="fa-IR" sz="8000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یک عکس جادویی</a:t>
            </a:r>
            <a:endParaRPr sz="80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2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08700"/>
            <a:ext cx="10097762" cy="76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7284648"/>
            <a:ext cx="8103631" cy="643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82235" y="0"/>
            <a:ext cx="12904813" cy="317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38692" y="0"/>
            <a:ext cx="14848156" cy="234949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2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7819697" y="4394200"/>
            <a:ext cx="7045394" cy="249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272727"/>
              </a:buClr>
              <a:buSzPts val="12800"/>
            </a:pPr>
            <a:r>
              <a:rPr lang="fa-IR" sz="12800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خوش آمدی</a:t>
            </a:r>
            <a:endParaRPr sz="1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4993841" y="8238066"/>
            <a:ext cx="14399366" cy="206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به دنیای فانتزی خوش آمدید! در سفری به ما بپیوندید تا موجودات عرفانی، سرزمین های مسحور و شگفتی های جادویی را که فراتر از واقعیت ما وجود دارند، کشف کنید. شگفتی ها و اسرار این قلمرو هیجان انگیز را کشف کنید و قدرت تخیل را باز کنید.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20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66096" y="6972300"/>
            <a:ext cx="7620953" cy="674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0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74962" y="7937500"/>
            <a:ext cx="8612086" cy="57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20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463" name="Google Shape;463;p20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638300"/>
            <a:ext cx="7646356" cy="1207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20"/>
          <p:cNvSpPr/>
          <p:nvPr/>
        </p:nvSpPr>
        <p:spPr>
          <a:xfrm>
            <a:off x="8675184" y="2578100"/>
            <a:ext cx="6604826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65" name="Google Shape;465;p20"/>
          <p:cNvSpPr/>
          <p:nvPr/>
        </p:nvSpPr>
        <p:spPr>
          <a:xfrm>
            <a:off x="8675184" y="2743200"/>
            <a:ext cx="660483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66" name="Google Shape;466;p20"/>
          <p:cNvSpPr/>
          <p:nvPr/>
        </p:nvSpPr>
        <p:spPr>
          <a:xfrm>
            <a:off x="15105475" y="2366433"/>
            <a:ext cx="1202417" cy="249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2800"/>
              <a:buFont typeface="Bebas Neue"/>
              <a:buNone/>
            </a:pPr>
            <a:r>
              <a:rPr lang="en-US" sz="12800" b="0" i="0" u="none" strike="noStrike" cap="none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1</a:t>
            </a:r>
            <a:endParaRPr sz="1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467" name="Google Shape;467;p20"/>
          <p:cNvSpPr/>
          <p:nvPr/>
        </p:nvSpPr>
        <p:spPr>
          <a:xfrm>
            <a:off x="9538892" y="2578100"/>
            <a:ext cx="5741118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68" name="Google Shape;468;p20"/>
          <p:cNvSpPr/>
          <p:nvPr/>
        </p:nvSpPr>
        <p:spPr>
          <a:xfrm>
            <a:off x="9538892" y="2578100"/>
            <a:ext cx="5944343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اسرار را کشف کنید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469" name="Google Shape;469;p20"/>
          <p:cNvSpPr/>
          <p:nvPr/>
        </p:nvSpPr>
        <p:spPr>
          <a:xfrm>
            <a:off x="9538892" y="3416300"/>
            <a:ext cx="5876601" cy="1583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جنگل سرسبز و پر جنب و جوش را کاوش کنید و اسرار درون آن را کشف کنید.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470" name="Google Shape;470;p20"/>
          <p:cNvSpPr/>
          <p:nvPr/>
        </p:nvSpPr>
        <p:spPr>
          <a:xfrm>
            <a:off x="8675184" y="6997700"/>
            <a:ext cx="6604826" cy="27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71" name="Google Shape;471;p20"/>
          <p:cNvSpPr/>
          <p:nvPr/>
        </p:nvSpPr>
        <p:spPr>
          <a:xfrm>
            <a:off x="8675184" y="7404100"/>
            <a:ext cx="660483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72" name="Google Shape;472;p20"/>
          <p:cNvSpPr/>
          <p:nvPr/>
        </p:nvSpPr>
        <p:spPr>
          <a:xfrm>
            <a:off x="15105475" y="6823112"/>
            <a:ext cx="1202417" cy="249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2800"/>
              <a:buFont typeface="Bebas Neue"/>
              <a:buNone/>
            </a:pPr>
            <a:r>
              <a:rPr lang="en-US" sz="12800" b="0" i="0" u="none" strike="noStrike" cap="none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3</a:t>
            </a:r>
            <a:endParaRPr sz="1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473" name="Google Shape;473;p20"/>
          <p:cNvSpPr/>
          <p:nvPr/>
        </p:nvSpPr>
        <p:spPr>
          <a:xfrm>
            <a:off x="9538892" y="6997700"/>
            <a:ext cx="5741118" cy="27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74" name="Google Shape;474;p20"/>
          <p:cNvSpPr/>
          <p:nvPr/>
        </p:nvSpPr>
        <p:spPr>
          <a:xfrm>
            <a:off x="9538892" y="6997700"/>
            <a:ext cx="5944343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با موجودات آشنا شوید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475" name="Google Shape;475;p20"/>
          <p:cNvSpPr/>
          <p:nvPr/>
        </p:nvSpPr>
        <p:spPr>
          <a:xfrm>
            <a:off x="9538892" y="7835900"/>
            <a:ext cx="5876601" cy="206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با موجودات افسانه‌ای که جنگل را خانه می‌نامند، از حیوانات سخنگو گرفته تا پری، روبرو شوید.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476" name="Google Shape;476;p20"/>
          <p:cNvSpPr/>
          <p:nvPr/>
        </p:nvSpPr>
        <p:spPr>
          <a:xfrm>
            <a:off x="16181822" y="6997700"/>
            <a:ext cx="6604826" cy="27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77" name="Google Shape;477;p20"/>
          <p:cNvSpPr/>
          <p:nvPr/>
        </p:nvSpPr>
        <p:spPr>
          <a:xfrm>
            <a:off x="16181822" y="7404100"/>
            <a:ext cx="660483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78" name="Google Shape;478;p20"/>
          <p:cNvSpPr/>
          <p:nvPr/>
        </p:nvSpPr>
        <p:spPr>
          <a:xfrm>
            <a:off x="22917898" y="6428316"/>
            <a:ext cx="1202417" cy="249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2800"/>
              <a:buFont typeface="Bebas Neue"/>
              <a:buNone/>
            </a:pPr>
            <a:r>
              <a:rPr lang="en-US" sz="12800" b="0" i="0" u="none" strike="noStrike" cap="none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4</a:t>
            </a:r>
            <a:endParaRPr sz="1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479" name="Google Shape;479;p20"/>
          <p:cNvSpPr/>
          <p:nvPr/>
        </p:nvSpPr>
        <p:spPr>
          <a:xfrm>
            <a:off x="17045530" y="6997700"/>
            <a:ext cx="5741118" cy="27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80" name="Google Shape;480;p20"/>
          <p:cNvSpPr/>
          <p:nvPr/>
        </p:nvSpPr>
        <p:spPr>
          <a:xfrm>
            <a:off x="17045530" y="6997700"/>
            <a:ext cx="5944343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سحر و جادو را کشف کنید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481" name="Google Shape;481;p20"/>
          <p:cNvSpPr/>
          <p:nvPr/>
        </p:nvSpPr>
        <p:spPr>
          <a:xfrm>
            <a:off x="17045530" y="7835900"/>
            <a:ext cx="5876601" cy="206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در مورد جادوی قدرتمندی که جنگل را فرا گرفته است و نحوه تأثیر آن بر همه کسانی که وارد می شوند بیاموزید.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482" name="Google Shape;482;p20"/>
          <p:cNvSpPr/>
          <p:nvPr/>
        </p:nvSpPr>
        <p:spPr>
          <a:xfrm>
            <a:off x="16181822" y="2578100"/>
            <a:ext cx="6604826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83" name="Google Shape;483;p20"/>
          <p:cNvSpPr/>
          <p:nvPr/>
        </p:nvSpPr>
        <p:spPr>
          <a:xfrm>
            <a:off x="16181822" y="2743200"/>
            <a:ext cx="660483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84" name="Google Shape;484;p20"/>
          <p:cNvSpPr/>
          <p:nvPr/>
        </p:nvSpPr>
        <p:spPr>
          <a:xfrm flipH="1">
            <a:off x="17384239" y="2478616"/>
            <a:ext cx="6604826" cy="2762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72727"/>
              </a:buClr>
              <a:buSzPts val="12800"/>
              <a:buFont typeface="Bebas Neue"/>
              <a:buNone/>
            </a:pPr>
            <a:r>
              <a:rPr lang="en-US" sz="12800" b="0" i="0" u="none" strike="noStrike" cap="none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2</a:t>
            </a:r>
            <a:endParaRPr sz="1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485" name="Google Shape;485;p20"/>
          <p:cNvSpPr/>
          <p:nvPr/>
        </p:nvSpPr>
        <p:spPr>
          <a:xfrm>
            <a:off x="17045530" y="2578100"/>
            <a:ext cx="5741118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86" name="Google Shape;486;p20"/>
          <p:cNvSpPr/>
          <p:nvPr/>
        </p:nvSpPr>
        <p:spPr>
          <a:xfrm>
            <a:off x="17045530" y="2578100"/>
            <a:ext cx="5944343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مسیر خودت را پیدا کن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487" name="Google Shape;487;p20"/>
          <p:cNvSpPr/>
          <p:nvPr/>
        </p:nvSpPr>
        <p:spPr>
          <a:xfrm>
            <a:off x="17045530" y="3416300"/>
            <a:ext cx="5876601" cy="1583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مسیر خود را از طریق جنگل انتخاب کنید و ببینید که آن مسیر شما را به کجا می برد.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pic>
        <p:nvPicPr>
          <p:cNvPr id="488" name="Google Shape;488;p20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7742" y="-7872"/>
            <a:ext cx="10993026" cy="5041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21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08438" y="5765800"/>
            <a:ext cx="9678610" cy="795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1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3120740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21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498" name="Google Shape;498;p21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063" y="2933700"/>
            <a:ext cx="14479810" cy="78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21"/>
          <p:cNvSpPr/>
          <p:nvPr/>
        </p:nvSpPr>
        <p:spPr>
          <a:xfrm>
            <a:off x="5012893" y="11696700"/>
            <a:ext cx="14348560" cy="155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272727"/>
              </a:buClr>
              <a:buSzPts val="8000"/>
            </a:pPr>
            <a:r>
              <a:rPr lang="fa-IR" sz="8000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قلمرو فانتزی در یک نگاه</a:t>
            </a:r>
            <a:endParaRPr sz="80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00" name="Google Shape;500;p21"/>
          <p:cNvSpPr/>
          <p:nvPr/>
        </p:nvSpPr>
        <p:spPr>
          <a:xfrm>
            <a:off x="15724565" y="2082800"/>
            <a:ext cx="6935067" cy="1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01" name="Google Shape;501;p21"/>
          <p:cNvSpPr/>
          <p:nvPr/>
        </p:nvSpPr>
        <p:spPr>
          <a:xfrm>
            <a:off x="15724565" y="2082800"/>
            <a:ext cx="6935067" cy="1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02" name="Google Shape;502;p21"/>
          <p:cNvSpPr/>
          <p:nvPr/>
        </p:nvSpPr>
        <p:spPr>
          <a:xfrm>
            <a:off x="15724565" y="2082800"/>
            <a:ext cx="7138292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جنگل طلسم شده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03" name="Google Shape;503;p21"/>
          <p:cNvSpPr/>
          <p:nvPr/>
        </p:nvSpPr>
        <p:spPr>
          <a:xfrm>
            <a:off x="15724565" y="2921000"/>
            <a:ext cx="7070550" cy="110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جنگلی جادویی پر از حیوانات سخنگو و موجودات مسحور.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04" name="Google Shape;504;p21"/>
          <p:cNvSpPr/>
          <p:nvPr/>
        </p:nvSpPr>
        <p:spPr>
          <a:xfrm>
            <a:off x="15724565" y="5143500"/>
            <a:ext cx="6935067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05" name="Google Shape;505;p21"/>
          <p:cNvSpPr/>
          <p:nvPr/>
        </p:nvSpPr>
        <p:spPr>
          <a:xfrm>
            <a:off x="15724565" y="5143500"/>
            <a:ext cx="6935067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06" name="Google Shape;506;p21"/>
          <p:cNvSpPr/>
          <p:nvPr/>
        </p:nvSpPr>
        <p:spPr>
          <a:xfrm>
            <a:off x="15724565" y="5143500"/>
            <a:ext cx="7138292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غارهای کریستال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07" name="Google Shape;507;p21"/>
          <p:cNvSpPr/>
          <p:nvPr/>
        </p:nvSpPr>
        <p:spPr>
          <a:xfrm>
            <a:off x="15724565" y="5981700"/>
            <a:ext cx="7070550" cy="1583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شبکه ای از غارهای زیرزمینی پر از جواهرات و کریستال های گرانبها.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08" name="Google Shape;508;p21"/>
          <p:cNvSpPr/>
          <p:nvPr/>
        </p:nvSpPr>
        <p:spPr>
          <a:xfrm>
            <a:off x="15724565" y="8407400"/>
            <a:ext cx="6935067" cy="1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09" name="Google Shape;509;p21"/>
          <p:cNvSpPr/>
          <p:nvPr/>
        </p:nvSpPr>
        <p:spPr>
          <a:xfrm>
            <a:off x="15724565" y="8407400"/>
            <a:ext cx="6935067" cy="1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10" name="Google Shape;510;p21"/>
          <p:cNvSpPr/>
          <p:nvPr/>
        </p:nvSpPr>
        <p:spPr>
          <a:xfrm>
            <a:off x="15724565" y="8407400"/>
            <a:ext cx="7138292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لانه اژدها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11" name="Google Shape;511;p21"/>
          <p:cNvSpPr/>
          <p:nvPr/>
        </p:nvSpPr>
        <p:spPr>
          <a:xfrm>
            <a:off x="15724565" y="9245600"/>
            <a:ext cx="7070550" cy="110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مکانی خطرناک و مرموز که در آن اژدهاها ساکن هستند.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22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08700"/>
            <a:ext cx="8803977" cy="76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2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7284665"/>
            <a:ext cx="8103631" cy="643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2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82235" y="0"/>
            <a:ext cx="12904813" cy="317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2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38692" y="0"/>
            <a:ext cx="14848156" cy="23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22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23" name="Google Shape;523;p22"/>
          <p:cNvSpPr/>
          <p:nvPr/>
        </p:nvSpPr>
        <p:spPr>
          <a:xfrm>
            <a:off x="990724" y="1422400"/>
            <a:ext cx="12278201" cy="155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272727"/>
              </a:buClr>
              <a:buSzPts val="8000"/>
            </a:pPr>
            <a:r>
              <a:rPr lang="fa-IR" sz="8000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جدول زمانی</a:t>
            </a:r>
            <a:endParaRPr sz="80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24" name="Google Shape;524;p22"/>
          <p:cNvSpPr/>
          <p:nvPr/>
        </p:nvSpPr>
        <p:spPr>
          <a:xfrm>
            <a:off x="2972171" y="6680200"/>
            <a:ext cx="18087061" cy="16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525" name="Google Shape;525;p22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72171" y="6680200"/>
            <a:ext cx="1625803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22"/>
          <p:cNvSpPr/>
          <p:nvPr/>
        </p:nvSpPr>
        <p:spPr>
          <a:xfrm>
            <a:off x="2972171" y="6680200"/>
            <a:ext cx="1625803" cy="1625600"/>
          </a:xfrm>
          <a:prstGeom prst="roundRect">
            <a:avLst>
              <a:gd name="adj" fmla="val 781313"/>
            </a:avLst>
          </a:prstGeom>
          <a:noFill/>
          <a:ln w="12700" cap="flat" cmpd="sng">
            <a:solidFill>
              <a:srgbClr val="3D7D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27" name="Google Shape;527;p22"/>
          <p:cNvSpPr/>
          <p:nvPr/>
        </p:nvSpPr>
        <p:spPr>
          <a:xfrm>
            <a:off x="3194449" y="7023100"/>
            <a:ext cx="1181248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4800"/>
              <a:buFont typeface="Bebas Neue"/>
              <a:buNone/>
            </a:pPr>
            <a:r>
              <a:rPr lang="en-US" sz="4800" b="0" i="0" u="none" strike="noStrike" cap="none">
                <a:solidFill>
                  <a:srgbClr val="3D7DDA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2022</a:t>
            </a:r>
            <a:endParaRPr sz="480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28" name="Google Shape;528;p22"/>
          <p:cNvSpPr/>
          <p:nvPr/>
        </p:nvSpPr>
        <p:spPr>
          <a:xfrm>
            <a:off x="4597975" y="7493000"/>
            <a:ext cx="3861283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529" name="Google Shape;529;p22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97975" y="7454900"/>
            <a:ext cx="3861283" cy="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2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59257" y="6680200"/>
            <a:ext cx="1625803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22"/>
          <p:cNvSpPr/>
          <p:nvPr/>
        </p:nvSpPr>
        <p:spPr>
          <a:xfrm>
            <a:off x="8459257" y="6680200"/>
            <a:ext cx="1625803" cy="1625600"/>
          </a:xfrm>
          <a:prstGeom prst="roundRect">
            <a:avLst>
              <a:gd name="adj" fmla="val 781313"/>
            </a:avLst>
          </a:prstGeom>
          <a:noFill/>
          <a:ln w="12700" cap="flat" cmpd="sng">
            <a:solidFill>
              <a:srgbClr val="3D7D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32" name="Google Shape;532;p22"/>
          <p:cNvSpPr/>
          <p:nvPr/>
        </p:nvSpPr>
        <p:spPr>
          <a:xfrm>
            <a:off x="8681535" y="7023100"/>
            <a:ext cx="1181248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4800"/>
              <a:buFont typeface="Bebas Neue"/>
              <a:buNone/>
            </a:pPr>
            <a:r>
              <a:rPr lang="en-US" sz="4800" b="0" i="0" u="none" strike="noStrike" cap="none">
                <a:solidFill>
                  <a:srgbClr val="3D7DDA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2023</a:t>
            </a:r>
            <a:endParaRPr sz="480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33" name="Google Shape;533;p22"/>
          <p:cNvSpPr/>
          <p:nvPr/>
        </p:nvSpPr>
        <p:spPr>
          <a:xfrm>
            <a:off x="10085060" y="7493000"/>
            <a:ext cx="3861283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534" name="Google Shape;534;p22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85060" y="7454900"/>
            <a:ext cx="3861283" cy="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2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946343" y="6680200"/>
            <a:ext cx="1625803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22"/>
          <p:cNvSpPr/>
          <p:nvPr/>
        </p:nvSpPr>
        <p:spPr>
          <a:xfrm>
            <a:off x="13946343" y="6680200"/>
            <a:ext cx="1625803" cy="1625600"/>
          </a:xfrm>
          <a:prstGeom prst="roundRect">
            <a:avLst>
              <a:gd name="adj" fmla="val 781313"/>
            </a:avLst>
          </a:prstGeom>
          <a:noFill/>
          <a:ln w="12700" cap="flat" cmpd="sng">
            <a:solidFill>
              <a:srgbClr val="3D7D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37" name="Google Shape;537;p22"/>
          <p:cNvSpPr/>
          <p:nvPr/>
        </p:nvSpPr>
        <p:spPr>
          <a:xfrm>
            <a:off x="14168621" y="7023100"/>
            <a:ext cx="1181248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4800"/>
              <a:buFont typeface="Bebas Neue"/>
              <a:buNone/>
            </a:pPr>
            <a:r>
              <a:rPr lang="en-US" sz="4800" b="0" i="0" u="none" strike="noStrike" cap="none">
                <a:solidFill>
                  <a:srgbClr val="3D7DDA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2024</a:t>
            </a:r>
            <a:endParaRPr sz="480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38" name="Google Shape;538;p22"/>
          <p:cNvSpPr/>
          <p:nvPr/>
        </p:nvSpPr>
        <p:spPr>
          <a:xfrm>
            <a:off x="15572146" y="7493000"/>
            <a:ext cx="3861283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539" name="Google Shape;539;p22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572146" y="7454900"/>
            <a:ext cx="3861283" cy="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2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433429" y="6680200"/>
            <a:ext cx="1625803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22"/>
          <p:cNvSpPr/>
          <p:nvPr/>
        </p:nvSpPr>
        <p:spPr>
          <a:xfrm>
            <a:off x="19433429" y="6680200"/>
            <a:ext cx="1625803" cy="1625600"/>
          </a:xfrm>
          <a:prstGeom prst="roundRect">
            <a:avLst>
              <a:gd name="adj" fmla="val 781313"/>
            </a:avLst>
          </a:prstGeom>
          <a:noFill/>
          <a:ln w="12700" cap="flat" cmpd="sng">
            <a:solidFill>
              <a:srgbClr val="3D7D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42" name="Google Shape;542;p22"/>
          <p:cNvSpPr/>
          <p:nvPr/>
        </p:nvSpPr>
        <p:spPr>
          <a:xfrm>
            <a:off x="19655707" y="7023100"/>
            <a:ext cx="1181248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4800"/>
              <a:buFont typeface="Bebas Neue"/>
              <a:buNone/>
            </a:pPr>
            <a:r>
              <a:rPr lang="en-US" sz="4800" b="0" i="0" u="none" strike="noStrike" cap="none">
                <a:solidFill>
                  <a:srgbClr val="3D7DDA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2025</a:t>
            </a:r>
            <a:endParaRPr sz="480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43" name="Google Shape;543;p22"/>
          <p:cNvSpPr/>
          <p:nvPr/>
        </p:nvSpPr>
        <p:spPr>
          <a:xfrm>
            <a:off x="863708" y="4318000"/>
            <a:ext cx="6096762" cy="1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44" name="Google Shape;544;p22"/>
          <p:cNvSpPr/>
          <p:nvPr/>
        </p:nvSpPr>
        <p:spPr>
          <a:xfrm>
            <a:off x="863708" y="4318000"/>
            <a:ext cx="6096762" cy="1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45" name="Google Shape;545;p22"/>
          <p:cNvSpPr/>
          <p:nvPr/>
        </p:nvSpPr>
        <p:spPr>
          <a:xfrm>
            <a:off x="762095" y="4318000"/>
            <a:ext cx="6299987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رام کردن اژدها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46" name="Google Shape;546;p22"/>
          <p:cNvSpPr/>
          <p:nvPr/>
        </p:nvSpPr>
        <p:spPr>
          <a:xfrm>
            <a:off x="795966" y="5156200"/>
            <a:ext cx="6232246" cy="110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اولین اژدها با موفقیت رام شد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47" name="Google Shape;547;p22"/>
          <p:cNvSpPr/>
          <p:nvPr/>
        </p:nvSpPr>
        <p:spPr>
          <a:xfrm>
            <a:off x="11863283" y="4000500"/>
            <a:ext cx="6096762" cy="1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48" name="Google Shape;548;p22"/>
          <p:cNvSpPr/>
          <p:nvPr/>
        </p:nvSpPr>
        <p:spPr>
          <a:xfrm>
            <a:off x="11863283" y="4000500"/>
            <a:ext cx="6096762" cy="1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49" name="Google Shape;549;p22"/>
          <p:cNvSpPr/>
          <p:nvPr/>
        </p:nvSpPr>
        <p:spPr>
          <a:xfrm>
            <a:off x="11761670" y="4000500"/>
            <a:ext cx="6299987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مهاجرت تکشاخ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50" name="Google Shape;550;p22"/>
          <p:cNvSpPr/>
          <p:nvPr/>
        </p:nvSpPr>
        <p:spPr>
          <a:xfrm>
            <a:off x="11795541" y="4838700"/>
            <a:ext cx="6232246" cy="110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گله بزرگی از تک شاخ ها به قلمرو مهاجرت کردند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51" name="Google Shape;551;p22"/>
          <p:cNvSpPr/>
          <p:nvPr/>
        </p:nvSpPr>
        <p:spPr>
          <a:xfrm>
            <a:off x="17299562" y="9220200"/>
            <a:ext cx="6096762" cy="1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52" name="Google Shape;552;p22"/>
          <p:cNvSpPr/>
          <p:nvPr/>
        </p:nvSpPr>
        <p:spPr>
          <a:xfrm>
            <a:off x="17299562" y="9220200"/>
            <a:ext cx="6096762" cy="1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53" name="Google Shape;553;p22"/>
          <p:cNvSpPr/>
          <p:nvPr/>
        </p:nvSpPr>
        <p:spPr>
          <a:xfrm>
            <a:off x="17197949" y="9220200"/>
            <a:ext cx="6299987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رؤیت رنگین کمان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54" name="Google Shape;554;p22"/>
          <p:cNvSpPr/>
          <p:nvPr/>
        </p:nvSpPr>
        <p:spPr>
          <a:xfrm>
            <a:off x="17231820" y="10058400"/>
            <a:ext cx="6232246" cy="110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تعداد غیرمعمول زیادی از رنگین کمان مشاهده شد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55" name="Google Shape;555;p22"/>
          <p:cNvSpPr/>
          <p:nvPr/>
        </p:nvSpPr>
        <p:spPr>
          <a:xfrm>
            <a:off x="6427003" y="9182100"/>
            <a:ext cx="6096762" cy="1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56" name="Google Shape;556;p22"/>
          <p:cNvSpPr/>
          <p:nvPr/>
        </p:nvSpPr>
        <p:spPr>
          <a:xfrm>
            <a:off x="6427003" y="9182100"/>
            <a:ext cx="6096762" cy="1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57" name="Google Shape;557;p22"/>
          <p:cNvSpPr/>
          <p:nvPr/>
        </p:nvSpPr>
        <p:spPr>
          <a:xfrm>
            <a:off x="6325391" y="9182100"/>
            <a:ext cx="6299987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استخر طلسم شده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58" name="Google Shape;558;p22"/>
          <p:cNvSpPr/>
          <p:nvPr/>
        </p:nvSpPr>
        <p:spPr>
          <a:xfrm>
            <a:off x="6359261" y="10020300"/>
            <a:ext cx="6232246" cy="110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استخری جادویی با قدرتی برای برآورده کردن آرزوها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23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71845" y="0"/>
            <a:ext cx="10815203" cy="6378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3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972300"/>
            <a:ext cx="8032743" cy="674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3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7937500"/>
            <a:ext cx="9023876" cy="57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23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69" name="Google Shape;569;p23"/>
          <p:cNvSpPr/>
          <p:nvPr/>
        </p:nvSpPr>
        <p:spPr>
          <a:xfrm>
            <a:off x="6054423" y="1422400"/>
            <a:ext cx="12278201" cy="155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272727"/>
              </a:buClr>
              <a:buSzPts val="8000"/>
            </a:pPr>
            <a:r>
              <a:rPr lang="fa-IR" sz="8000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اطلاعات</a:t>
            </a:r>
            <a:endParaRPr sz="80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70" name="Google Shape;570;p23"/>
          <p:cNvSpPr/>
          <p:nvPr/>
        </p:nvSpPr>
        <p:spPr>
          <a:xfrm>
            <a:off x="1714714" y="4203700"/>
            <a:ext cx="6122165" cy="6045200"/>
          </a:xfrm>
          <a:prstGeom prst="roundRect">
            <a:avLst>
              <a:gd name="adj" fmla="val 3328"/>
            </a:avLst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571" name="Google Shape;571;p23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57843" y="4508500"/>
            <a:ext cx="2435908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23"/>
          <p:cNvSpPr/>
          <p:nvPr/>
        </p:nvSpPr>
        <p:spPr>
          <a:xfrm>
            <a:off x="2121165" y="6438900"/>
            <a:ext cx="5309264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73" name="Google Shape;573;p23"/>
          <p:cNvSpPr/>
          <p:nvPr/>
        </p:nvSpPr>
        <p:spPr>
          <a:xfrm>
            <a:off x="2019552" y="6438900"/>
            <a:ext cx="5512489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طلسم</a:t>
            </a:r>
          </a:p>
          <a:p>
            <a:pPr lvl="0" algn="ctr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رقابت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74" name="Google Shape;574;p23"/>
          <p:cNvSpPr/>
          <p:nvPr/>
        </p:nvSpPr>
        <p:spPr>
          <a:xfrm>
            <a:off x="2053423" y="8013700"/>
            <a:ext cx="5444747" cy="206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یک رویداد مهم در تاریخ قلمرو فانتزی، که در آن بزرگترین طلسم کنندگان این قلمرو.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75" name="Google Shape;575;p23"/>
          <p:cNvSpPr/>
          <p:nvPr/>
        </p:nvSpPr>
        <p:spPr>
          <a:xfrm>
            <a:off x="9132441" y="4203700"/>
            <a:ext cx="6122165" cy="6045200"/>
          </a:xfrm>
          <a:prstGeom prst="roundRect">
            <a:avLst>
              <a:gd name="adj" fmla="val 3328"/>
            </a:avLst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576" name="Google Shape;576;p23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23927" y="4508500"/>
            <a:ext cx="1539191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23"/>
          <p:cNvSpPr/>
          <p:nvPr/>
        </p:nvSpPr>
        <p:spPr>
          <a:xfrm>
            <a:off x="9538892" y="6438900"/>
            <a:ext cx="5309264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78" name="Google Shape;578;p23"/>
          <p:cNvSpPr/>
          <p:nvPr/>
        </p:nvSpPr>
        <p:spPr>
          <a:xfrm>
            <a:off x="9437280" y="6438900"/>
            <a:ext cx="5512489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گنج</a:t>
            </a:r>
          </a:p>
          <a:p>
            <a:pPr lvl="0" algn="ctr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شکار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79" name="Google Shape;579;p23"/>
          <p:cNvSpPr/>
          <p:nvPr/>
        </p:nvSpPr>
        <p:spPr>
          <a:xfrm>
            <a:off x="9471150" y="8013700"/>
            <a:ext cx="5444747" cy="206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یک رویداد مهم در تاریخ قلمرو فانتزی، که در آن شکار گنج سازماندهی شد.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80" name="Google Shape;580;p23"/>
          <p:cNvSpPr/>
          <p:nvPr/>
        </p:nvSpPr>
        <p:spPr>
          <a:xfrm>
            <a:off x="16550169" y="4203700"/>
            <a:ext cx="6122165" cy="6045197"/>
          </a:xfrm>
          <a:prstGeom prst="roundRect">
            <a:avLst>
              <a:gd name="adj" fmla="val 3328"/>
            </a:avLst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581" name="Google Shape;581;p23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819362" y="4508500"/>
            <a:ext cx="1583780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23"/>
          <p:cNvSpPr/>
          <p:nvPr/>
        </p:nvSpPr>
        <p:spPr>
          <a:xfrm>
            <a:off x="16956619" y="6438900"/>
            <a:ext cx="5309264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83" name="Google Shape;583;p23"/>
          <p:cNvSpPr/>
          <p:nvPr/>
        </p:nvSpPr>
        <p:spPr>
          <a:xfrm>
            <a:off x="16855007" y="6438900"/>
            <a:ext cx="5512489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عالی</a:t>
            </a:r>
          </a:p>
          <a:p>
            <a:pPr lvl="0" algn="ctr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ماجرا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84" name="Google Shape;584;p23"/>
          <p:cNvSpPr/>
          <p:nvPr/>
        </p:nvSpPr>
        <p:spPr>
          <a:xfrm>
            <a:off x="16888878" y="8013700"/>
            <a:ext cx="5444747" cy="206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سال قابل توجهی در تاریخ قلمرو فانتزی، که در آن تعداد زیادی از ماجراجویان به راه افتادند.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24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71845" y="-272322"/>
            <a:ext cx="10815203" cy="6378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4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7670800"/>
            <a:ext cx="11647356" cy="60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24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94" name="Google Shape;594;p24"/>
          <p:cNvSpPr/>
          <p:nvPr/>
        </p:nvSpPr>
        <p:spPr>
          <a:xfrm>
            <a:off x="9267925" y="1358900"/>
            <a:ext cx="5851198" cy="155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272727"/>
              </a:buClr>
              <a:buSzPts val="8000"/>
            </a:pPr>
            <a:r>
              <a:rPr lang="fa-IR" sz="8000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تیم ما</a:t>
            </a:r>
            <a:endParaRPr sz="80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95" name="Google Shape;595;p24"/>
          <p:cNvSpPr/>
          <p:nvPr/>
        </p:nvSpPr>
        <p:spPr>
          <a:xfrm>
            <a:off x="2489511" y="3924300"/>
            <a:ext cx="6096762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596" name="Google Shape;596;p24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89511" y="3924300"/>
            <a:ext cx="6096762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24"/>
          <p:cNvSpPr/>
          <p:nvPr/>
        </p:nvSpPr>
        <p:spPr>
          <a:xfrm>
            <a:off x="2489511" y="10325100"/>
            <a:ext cx="6096762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98" name="Google Shape;598;p24"/>
          <p:cNvSpPr/>
          <p:nvPr/>
        </p:nvSpPr>
        <p:spPr>
          <a:xfrm>
            <a:off x="2489511" y="10325100"/>
            <a:ext cx="6096762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99" name="Google Shape;599;p24"/>
          <p:cNvSpPr/>
          <p:nvPr/>
        </p:nvSpPr>
        <p:spPr>
          <a:xfrm>
            <a:off x="2387898" y="10325100"/>
            <a:ext cx="6299987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الدروین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00" name="Google Shape;600;p24"/>
          <p:cNvSpPr/>
          <p:nvPr/>
        </p:nvSpPr>
        <p:spPr>
          <a:xfrm>
            <a:off x="2421769" y="11214100"/>
            <a:ext cx="6232246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جادوگر آتش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01" name="Google Shape;601;p24"/>
          <p:cNvSpPr/>
          <p:nvPr/>
        </p:nvSpPr>
        <p:spPr>
          <a:xfrm>
            <a:off x="9145143" y="3924300"/>
            <a:ext cx="6096762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602" name="Google Shape;602;p24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45143" y="3924300"/>
            <a:ext cx="6096762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24"/>
          <p:cNvSpPr/>
          <p:nvPr/>
        </p:nvSpPr>
        <p:spPr>
          <a:xfrm>
            <a:off x="9145143" y="10325100"/>
            <a:ext cx="6096762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04" name="Google Shape;604;p24"/>
          <p:cNvSpPr/>
          <p:nvPr/>
        </p:nvSpPr>
        <p:spPr>
          <a:xfrm>
            <a:off x="9145143" y="10325100"/>
            <a:ext cx="6096762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05" name="Google Shape;605;p24"/>
          <p:cNvSpPr/>
          <p:nvPr/>
        </p:nvSpPr>
        <p:spPr>
          <a:xfrm>
            <a:off x="9043530" y="10325100"/>
            <a:ext cx="6299987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از عنصرها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06" name="Google Shape;606;p24"/>
          <p:cNvSpPr/>
          <p:nvPr/>
        </p:nvSpPr>
        <p:spPr>
          <a:xfrm>
            <a:off x="9077401" y="11214100"/>
            <a:ext cx="6232246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روزنامه گاردین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07" name="Google Shape;607;p24"/>
          <p:cNvSpPr/>
          <p:nvPr/>
        </p:nvSpPr>
        <p:spPr>
          <a:xfrm>
            <a:off x="15800775" y="3924300"/>
            <a:ext cx="6096762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608" name="Google Shape;608;p24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00775" y="3924300"/>
            <a:ext cx="6096762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24"/>
          <p:cNvSpPr/>
          <p:nvPr/>
        </p:nvSpPr>
        <p:spPr>
          <a:xfrm>
            <a:off x="15800775" y="10325100"/>
            <a:ext cx="6096762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10" name="Google Shape;610;p24"/>
          <p:cNvSpPr/>
          <p:nvPr/>
        </p:nvSpPr>
        <p:spPr>
          <a:xfrm>
            <a:off x="15800775" y="10325100"/>
            <a:ext cx="6096762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11" name="Google Shape;611;p24"/>
          <p:cNvSpPr/>
          <p:nvPr/>
        </p:nvSpPr>
        <p:spPr>
          <a:xfrm>
            <a:off x="15699162" y="10325100"/>
            <a:ext cx="6299987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لوناریا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12" name="Google Shape;612;p24"/>
          <p:cNvSpPr/>
          <p:nvPr/>
        </p:nvSpPr>
        <p:spPr>
          <a:xfrm>
            <a:off x="15733033" y="11214100"/>
            <a:ext cx="6232246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کاهن ماه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25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162800"/>
            <a:ext cx="8803977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25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338741"/>
            <a:ext cx="8103631" cy="5377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25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82235" y="0"/>
            <a:ext cx="12904813" cy="317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5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38692" y="0"/>
            <a:ext cx="14848156" cy="23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25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24" name="Google Shape;624;p25"/>
          <p:cNvSpPr/>
          <p:nvPr/>
        </p:nvSpPr>
        <p:spPr>
          <a:xfrm>
            <a:off x="7794541" y="1955800"/>
            <a:ext cx="8810668" cy="155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272727"/>
              </a:buClr>
              <a:buSzPts val="8000"/>
            </a:pPr>
            <a:r>
              <a:rPr lang="fa-IR" sz="8000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لیست</a:t>
            </a:r>
            <a:endParaRPr sz="80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25" name="Google Shape;625;p25"/>
          <p:cNvSpPr/>
          <p:nvPr/>
        </p:nvSpPr>
        <p:spPr>
          <a:xfrm>
            <a:off x="3670759" y="3695700"/>
            <a:ext cx="17032829" cy="6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26" name="Google Shape;626;p25"/>
          <p:cNvSpPr/>
          <p:nvPr/>
        </p:nvSpPr>
        <p:spPr>
          <a:xfrm>
            <a:off x="3670759" y="3695700"/>
            <a:ext cx="17032829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27" name="Google Shape;627;p25"/>
          <p:cNvSpPr/>
          <p:nvPr/>
        </p:nvSpPr>
        <p:spPr>
          <a:xfrm>
            <a:off x="3670759" y="3905250"/>
            <a:ext cx="6249181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600"/>
            </a:pPr>
            <a:r>
              <a:rPr lang="fa-IR" sz="36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اژدها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28" name="Google Shape;628;p25"/>
          <p:cNvSpPr/>
          <p:nvPr/>
        </p:nvSpPr>
        <p:spPr>
          <a:xfrm>
            <a:off x="10072359" y="3695700"/>
            <a:ext cx="10766712" cy="110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موجودات آتش زا که اغلب قدرتمند و خطرناک هستند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29" name="Google Shape;629;p25"/>
          <p:cNvSpPr/>
          <p:nvPr/>
        </p:nvSpPr>
        <p:spPr>
          <a:xfrm>
            <a:off x="3670759" y="5270500"/>
            <a:ext cx="17032829" cy="5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30" name="Google Shape;630;p25"/>
          <p:cNvSpPr/>
          <p:nvPr/>
        </p:nvSpPr>
        <p:spPr>
          <a:xfrm>
            <a:off x="3670759" y="5270500"/>
            <a:ext cx="6249181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600"/>
            </a:pPr>
            <a:r>
              <a:rPr lang="fa-IR" sz="36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تنظیمات شبیه قرون وسطی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31" name="Google Shape;631;p25"/>
          <p:cNvSpPr/>
          <p:nvPr/>
        </p:nvSpPr>
        <p:spPr>
          <a:xfrm>
            <a:off x="10072359" y="5302250"/>
            <a:ext cx="10766712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جهان هایی با قلعه ها، شوالیه ها و سیستم های فئودالی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32" name="Google Shape;632;p25"/>
          <p:cNvSpPr/>
          <p:nvPr/>
        </p:nvSpPr>
        <p:spPr>
          <a:xfrm>
            <a:off x="3670759" y="6426200"/>
            <a:ext cx="17032829" cy="5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3670759" y="6426200"/>
            <a:ext cx="6249181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600"/>
            </a:pPr>
            <a:r>
              <a:rPr lang="fa-IR" sz="36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انتخاب یک تروپ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34" name="Google Shape;634;p25"/>
          <p:cNvSpPr/>
          <p:nvPr/>
        </p:nvSpPr>
        <p:spPr>
          <a:xfrm>
            <a:off x="10072359" y="6457950"/>
            <a:ext cx="10766712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قهرمانی که سرنوشت برای نجات جهان انتخاب شده است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35" name="Google Shape;635;p25"/>
          <p:cNvSpPr/>
          <p:nvPr/>
        </p:nvSpPr>
        <p:spPr>
          <a:xfrm>
            <a:off x="3670759" y="7581900"/>
            <a:ext cx="17032829" cy="5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36" name="Google Shape;636;p25"/>
          <p:cNvSpPr/>
          <p:nvPr/>
        </p:nvSpPr>
        <p:spPr>
          <a:xfrm>
            <a:off x="3670759" y="7581900"/>
            <a:ext cx="6249181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600"/>
            </a:pPr>
            <a:r>
              <a:rPr lang="fa-IR" sz="36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شعبده بازي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37" name="Google Shape;637;p25"/>
          <p:cNvSpPr/>
          <p:nvPr/>
        </p:nvSpPr>
        <p:spPr>
          <a:xfrm>
            <a:off x="10072359" y="7613650"/>
            <a:ext cx="10766712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بخشی جدایی ناپذیر از داستان های فانتزی، می تواند اشکال مختلفی داشته باشد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38" name="Google Shape;638;p25"/>
          <p:cNvSpPr/>
          <p:nvPr/>
        </p:nvSpPr>
        <p:spPr>
          <a:xfrm>
            <a:off x="3670759" y="8737600"/>
            <a:ext cx="17032829" cy="5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39" name="Google Shape;639;p25"/>
          <p:cNvSpPr/>
          <p:nvPr/>
        </p:nvSpPr>
        <p:spPr>
          <a:xfrm>
            <a:off x="3670759" y="8737600"/>
            <a:ext cx="6249181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600"/>
            </a:pPr>
            <a:r>
              <a:rPr lang="fa-IR" sz="36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بهترین نفرین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40" name="Google Shape;640;p25"/>
          <p:cNvSpPr/>
          <p:nvPr/>
        </p:nvSpPr>
        <p:spPr>
          <a:xfrm>
            <a:off x="10072359" y="8769350"/>
            <a:ext cx="10766712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نفرینی که منحصر به فرد، خلاقانه و در درون داستان می گنجد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41" name="Google Shape;641;p25"/>
          <p:cNvSpPr/>
          <p:nvPr/>
        </p:nvSpPr>
        <p:spPr>
          <a:xfrm>
            <a:off x="3670759" y="9893300"/>
            <a:ext cx="17032829" cy="5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42" name="Google Shape;642;p25"/>
          <p:cNvSpPr/>
          <p:nvPr/>
        </p:nvSpPr>
        <p:spPr>
          <a:xfrm>
            <a:off x="3670759" y="9893300"/>
            <a:ext cx="6249181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600"/>
            </a:pPr>
            <a:r>
              <a:rPr lang="fa-IR" sz="36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موجودات منحصر به فرد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43" name="Google Shape;643;p25"/>
          <p:cNvSpPr/>
          <p:nvPr/>
        </p:nvSpPr>
        <p:spPr>
          <a:xfrm>
            <a:off x="10072359" y="9925050"/>
            <a:ext cx="10766712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انواع موجودات خارق العاده که در جهان زندگی می کنند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26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71845" y="0"/>
            <a:ext cx="10815203" cy="6378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26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972300"/>
            <a:ext cx="8032743" cy="674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26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7937500"/>
            <a:ext cx="9023876" cy="57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26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2857857" y="2730500"/>
            <a:ext cx="18684035" cy="105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655" name="Google Shape;655;p26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42565" y="4016077"/>
            <a:ext cx="3869311" cy="315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26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50594" y="7546677"/>
            <a:ext cx="3869311" cy="315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26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01400" y="7353300"/>
            <a:ext cx="3962895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26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67721" y="7353300"/>
            <a:ext cx="3962895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26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67721" y="3530600"/>
            <a:ext cx="3962895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26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67721" y="11099800"/>
            <a:ext cx="3962895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26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534042" y="7353300"/>
            <a:ext cx="3962895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26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534042" y="3530600"/>
            <a:ext cx="3962895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26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534042" y="11099800"/>
            <a:ext cx="3962895" cy="1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26"/>
          <p:cNvSpPr/>
          <p:nvPr/>
        </p:nvSpPr>
        <p:spPr>
          <a:xfrm>
            <a:off x="2857857" y="6515100"/>
            <a:ext cx="4166121" cy="2959100"/>
          </a:xfrm>
          <a:prstGeom prst="roundRect">
            <a:avLst>
              <a:gd name="adj" fmla="val 185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665" name="Google Shape;665;p26" descr=" 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28016" y="6515100"/>
            <a:ext cx="1625803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26"/>
          <p:cNvSpPr/>
          <p:nvPr/>
        </p:nvSpPr>
        <p:spPr>
          <a:xfrm>
            <a:off x="3162695" y="8343900"/>
            <a:ext cx="3556445" cy="1130300"/>
          </a:xfrm>
          <a:prstGeom prst="roundRect">
            <a:avLst>
              <a:gd name="adj" fmla="val 485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67" name="Google Shape;667;p26"/>
          <p:cNvSpPr/>
          <p:nvPr/>
        </p:nvSpPr>
        <p:spPr>
          <a:xfrm>
            <a:off x="3086486" y="8343900"/>
            <a:ext cx="3708864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600"/>
            </a:pPr>
            <a:r>
              <a:rPr lang="fa-IR" sz="36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کلوئه نگ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68" name="Google Shape;668;p26"/>
          <p:cNvSpPr/>
          <p:nvPr/>
        </p:nvSpPr>
        <p:spPr>
          <a:xfrm>
            <a:off x="3094953" y="8991600"/>
            <a:ext cx="3691928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جادوگر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69" name="Google Shape;669;p26"/>
          <p:cNvSpPr/>
          <p:nvPr/>
        </p:nvSpPr>
        <p:spPr>
          <a:xfrm>
            <a:off x="8027403" y="2730500"/>
            <a:ext cx="4166121" cy="2959100"/>
          </a:xfrm>
          <a:prstGeom prst="roundRect">
            <a:avLst>
              <a:gd name="adj" fmla="val 185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670" name="Google Shape;670;p26" descr=" 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297562" y="2730500"/>
            <a:ext cx="1625803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26"/>
          <p:cNvSpPr/>
          <p:nvPr/>
        </p:nvSpPr>
        <p:spPr>
          <a:xfrm>
            <a:off x="8332241" y="4559300"/>
            <a:ext cx="3556445" cy="1130300"/>
          </a:xfrm>
          <a:prstGeom prst="roundRect">
            <a:avLst>
              <a:gd name="adj" fmla="val 485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72" name="Google Shape;672;p26"/>
          <p:cNvSpPr/>
          <p:nvPr/>
        </p:nvSpPr>
        <p:spPr>
          <a:xfrm>
            <a:off x="8256032" y="4559300"/>
            <a:ext cx="3708864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600"/>
            </a:pPr>
            <a:r>
              <a:rPr lang="en-US" sz="3600" dirty="0" err="1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Valtor's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73" name="Google Shape;673;p26"/>
          <p:cNvSpPr/>
          <p:nvPr/>
        </p:nvSpPr>
        <p:spPr>
          <a:xfrm>
            <a:off x="8264500" y="5207000"/>
            <a:ext cx="3691928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قاتل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74" name="Google Shape;674;p26"/>
          <p:cNvSpPr/>
          <p:nvPr/>
        </p:nvSpPr>
        <p:spPr>
          <a:xfrm>
            <a:off x="17375772" y="2730500"/>
            <a:ext cx="4166121" cy="2959100"/>
          </a:xfrm>
          <a:prstGeom prst="roundRect">
            <a:avLst>
              <a:gd name="adj" fmla="val 185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675" name="Google Shape;675;p26" descr=" 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645930" y="2730500"/>
            <a:ext cx="1625803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26"/>
          <p:cNvSpPr/>
          <p:nvPr/>
        </p:nvSpPr>
        <p:spPr>
          <a:xfrm>
            <a:off x="17680610" y="4559300"/>
            <a:ext cx="3556445" cy="1130300"/>
          </a:xfrm>
          <a:prstGeom prst="roundRect">
            <a:avLst>
              <a:gd name="adj" fmla="val 485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77" name="Google Shape;677;p26"/>
          <p:cNvSpPr/>
          <p:nvPr/>
        </p:nvSpPr>
        <p:spPr>
          <a:xfrm>
            <a:off x="17604400" y="4559300"/>
            <a:ext cx="3708864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600"/>
            </a:pPr>
            <a:r>
              <a:rPr lang="fa-IR" sz="36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لیریسا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78" name="Google Shape;678;p26"/>
          <p:cNvSpPr/>
          <p:nvPr/>
        </p:nvSpPr>
        <p:spPr>
          <a:xfrm>
            <a:off x="17612868" y="5207000"/>
            <a:ext cx="3691928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رویاپرداز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79" name="Google Shape;679;p26"/>
          <p:cNvSpPr/>
          <p:nvPr/>
        </p:nvSpPr>
        <p:spPr>
          <a:xfrm>
            <a:off x="12701588" y="2730500"/>
            <a:ext cx="4166121" cy="2959100"/>
          </a:xfrm>
          <a:prstGeom prst="roundRect">
            <a:avLst>
              <a:gd name="adj" fmla="val 185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680" name="Google Shape;680;p26" descr=" 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971746" y="2730500"/>
            <a:ext cx="1625803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26"/>
          <p:cNvSpPr/>
          <p:nvPr/>
        </p:nvSpPr>
        <p:spPr>
          <a:xfrm>
            <a:off x="13006426" y="4559300"/>
            <a:ext cx="3556445" cy="1130300"/>
          </a:xfrm>
          <a:prstGeom prst="roundRect">
            <a:avLst>
              <a:gd name="adj" fmla="val 485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82" name="Google Shape;682;p26"/>
          <p:cNvSpPr/>
          <p:nvPr/>
        </p:nvSpPr>
        <p:spPr>
          <a:xfrm>
            <a:off x="12930216" y="4559300"/>
            <a:ext cx="3708864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600"/>
            </a:pPr>
            <a:r>
              <a:rPr lang="fa-IR" sz="36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لوسیان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83" name="Google Shape;683;p26"/>
          <p:cNvSpPr/>
          <p:nvPr/>
        </p:nvSpPr>
        <p:spPr>
          <a:xfrm>
            <a:off x="12938684" y="5207000"/>
            <a:ext cx="3691928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جادوگر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84" name="Google Shape;684;p26"/>
          <p:cNvSpPr/>
          <p:nvPr/>
        </p:nvSpPr>
        <p:spPr>
          <a:xfrm>
            <a:off x="12701588" y="10299700"/>
            <a:ext cx="4166121" cy="2959100"/>
          </a:xfrm>
          <a:prstGeom prst="roundRect">
            <a:avLst>
              <a:gd name="adj" fmla="val 185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685" name="Google Shape;685;p26" descr=" 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3971746" y="10299700"/>
            <a:ext cx="1625803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26"/>
          <p:cNvSpPr/>
          <p:nvPr/>
        </p:nvSpPr>
        <p:spPr>
          <a:xfrm>
            <a:off x="13006426" y="12128500"/>
            <a:ext cx="3556445" cy="1130300"/>
          </a:xfrm>
          <a:prstGeom prst="roundRect">
            <a:avLst>
              <a:gd name="adj" fmla="val 485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87" name="Google Shape;687;p26"/>
          <p:cNvSpPr/>
          <p:nvPr/>
        </p:nvSpPr>
        <p:spPr>
          <a:xfrm>
            <a:off x="12930216" y="12128500"/>
            <a:ext cx="3708864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600"/>
            </a:pPr>
            <a:r>
              <a:rPr lang="fa-IR" sz="36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سدریک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88" name="Google Shape;688;p26"/>
          <p:cNvSpPr/>
          <p:nvPr/>
        </p:nvSpPr>
        <p:spPr>
          <a:xfrm>
            <a:off x="12938684" y="12776200"/>
            <a:ext cx="3691928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زمان نگهدار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89" name="Google Shape;689;p26"/>
          <p:cNvSpPr/>
          <p:nvPr/>
        </p:nvSpPr>
        <p:spPr>
          <a:xfrm>
            <a:off x="12701588" y="6515100"/>
            <a:ext cx="4166121" cy="2959100"/>
          </a:xfrm>
          <a:prstGeom prst="roundRect">
            <a:avLst>
              <a:gd name="adj" fmla="val 185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690" name="Google Shape;690;p26" descr=" 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3971746" y="6515100"/>
            <a:ext cx="1625803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26"/>
          <p:cNvSpPr/>
          <p:nvPr/>
        </p:nvSpPr>
        <p:spPr>
          <a:xfrm>
            <a:off x="13006426" y="8343900"/>
            <a:ext cx="3556445" cy="1130300"/>
          </a:xfrm>
          <a:prstGeom prst="roundRect">
            <a:avLst>
              <a:gd name="adj" fmla="val 485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92" name="Google Shape;692;p26"/>
          <p:cNvSpPr/>
          <p:nvPr/>
        </p:nvSpPr>
        <p:spPr>
          <a:xfrm>
            <a:off x="12930216" y="8343900"/>
            <a:ext cx="3708864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600"/>
            </a:pPr>
            <a:r>
              <a:rPr lang="fa-IR" sz="36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الوینا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93" name="Google Shape;693;p26"/>
          <p:cNvSpPr/>
          <p:nvPr/>
        </p:nvSpPr>
        <p:spPr>
          <a:xfrm>
            <a:off x="12938684" y="8991600"/>
            <a:ext cx="3691928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اوراکل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94" name="Google Shape;694;p26"/>
          <p:cNvSpPr/>
          <p:nvPr/>
        </p:nvSpPr>
        <p:spPr>
          <a:xfrm>
            <a:off x="17375772" y="10299700"/>
            <a:ext cx="4166121" cy="2959100"/>
          </a:xfrm>
          <a:prstGeom prst="roundRect">
            <a:avLst>
              <a:gd name="adj" fmla="val 185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695" name="Google Shape;695;p26" descr=" 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8645930" y="10299700"/>
            <a:ext cx="1625803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26"/>
          <p:cNvSpPr/>
          <p:nvPr/>
        </p:nvSpPr>
        <p:spPr>
          <a:xfrm>
            <a:off x="17680610" y="12128500"/>
            <a:ext cx="3556445" cy="1130300"/>
          </a:xfrm>
          <a:prstGeom prst="roundRect">
            <a:avLst>
              <a:gd name="adj" fmla="val 485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97" name="Google Shape;697;p26"/>
          <p:cNvSpPr/>
          <p:nvPr/>
        </p:nvSpPr>
        <p:spPr>
          <a:xfrm>
            <a:off x="17604400" y="12128500"/>
            <a:ext cx="3708864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600"/>
            </a:pPr>
            <a:r>
              <a:rPr lang="fa-IR" sz="36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سرافینا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98" name="Google Shape;698;p26"/>
          <p:cNvSpPr/>
          <p:nvPr/>
        </p:nvSpPr>
        <p:spPr>
          <a:xfrm>
            <a:off x="17612868" y="12776200"/>
            <a:ext cx="3691928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لایت برینگر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99" name="Google Shape;699;p26"/>
          <p:cNvSpPr/>
          <p:nvPr/>
        </p:nvSpPr>
        <p:spPr>
          <a:xfrm>
            <a:off x="17375772" y="6515100"/>
            <a:ext cx="4166121" cy="2959100"/>
          </a:xfrm>
          <a:prstGeom prst="roundRect">
            <a:avLst>
              <a:gd name="adj" fmla="val 185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700" name="Google Shape;700;p26" descr=" 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8645930" y="6515100"/>
            <a:ext cx="1625803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26"/>
          <p:cNvSpPr/>
          <p:nvPr/>
        </p:nvSpPr>
        <p:spPr>
          <a:xfrm>
            <a:off x="17680610" y="8343900"/>
            <a:ext cx="3556445" cy="1130300"/>
          </a:xfrm>
          <a:prstGeom prst="roundRect">
            <a:avLst>
              <a:gd name="adj" fmla="val 485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702" name="Google Shape;702;p26"/>
          <p:cNvSpPr/>
          <p:nvPr/>
        </p:nvSpPr>
        <p:spPr>
          <a:xfrm>
            <a:off x="17604400" y="8343900"/>
            <a:ext cx="3708864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600"/>
            </a:pPr>
            <a:r>
              <a:rPr lang="fa-IR" sz="36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بدون مو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703" name="Google Shape;703;p26"/>
          <p:cNvSpPr/>
          <p:nvPr/>
        </p:nvSpPr>
        <p:spPr>
          <a:xfrm>
            <a:off x="17612868" y="8991600"/>
            <a:ext cx="3691928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نگهبان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704" name="Google Shape;704;p26"/>
          <p:cNvSpPr/>
          <p:nvPr/>
        </p:nvSpPr>
        <p:spPr>
          <a:xfrm>
            <a:off x="8027403" y="6515100"/>
            <a:ext cx="4166121" cy="2959100"/>
          </a:xfrm>
          <a:prstGeom prst="roundRect">
            <a:avLst>
              <a:gd name="adj" fmla="val 185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705" name="Google Shape;705;p26" descr=" 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297562" y="6515100"/>
            <a:ext cx="1625803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26"/>
          <p:cNvSpPr/>
          <p:nvPr/>
        </p:nvSpPr>
        <p:spPr>
          <a:xfrm>
            <a:off x="8332241" y="8343900"/>
            <a:ext cx="3556445" cy="1130300"/>
          </a:xfrm>
          <a:prstGeom prst="roundRect">
            <a:avLst>
              <a:gd name="adj" fmla="val 485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707" name="Google Shape;707;p26"/>
          <p:cNvSpPr/>
          <p:nvPr/>
        </p:nvSpPr>
        <p:spPr>
          <a:xfrm>
            <a:off x="8256032" y="8343900"/>
            <a:ext cx="3708864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600"/>
            </a:pPr>
            <a:r>
              <a:rPr lang="fa-IR" sz="36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اوریل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708" name="Google Shape;708;p26"/>
          <p:cNvSpPr/>
          <p:nvPr/>
        </p:nvSpPr>
        <p:spPr>
          <a:xfrm>
            <a:off x="8264500" y="8991600"/>
            <a:ext cx="3691928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کشیش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709" name="Google Shape;709;p26"/>
          <p:cNvSpPr/>
          <p:nvPr/>
        </p:nvSpPr>
        <p:spPr>
          <a:xfrm>
            <a:off x="8027403" y="10299700"/>
            <a:ext cx="4166121" cy="2959100"/>
          </a:xfrm>
          <a:prstGeom prst="roundRect">
            <a:avLst>
              <a:gd name="adj" fmla="val 185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710" name="Google Shape;710;p26" descr=" 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297562" y="10299700"/>
            <a:ext cx="1625803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26"/>
          <p:cNvSpPr/>
          <p:nvPr/>
        </p:nvSpPr>
        <p:spPr>
          <a:xfrm>
            <a:off x="8332241" y="12128500"/>
            <a:ext cx="3556445" cy="1130300"/>
          </a:xfrm>
          <a:prstGeom prst="roundRect">
            <a:avLst>
              <a:gd name="adj" fmla="val 485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712" name="Google Shape;712;p26"/>
          <p:cNvSpPr/>
          <p:nvPr/>
        </p:nvSpPr>
        <p:spPr>
          <a:xfrm>
            <a:off x="8256032" y="12128500"/>
            <a:ext cx="3708864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600"/>
            </a:pPr>
            <a:r>
              <a:rPr lang="fa-IR" sz="36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ترونیس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713" name="Google Shape;713;p26"/>
          <p:cNvSpPr/>
          <p:nvPr/>
        </p:nvSpPr>
        <p:spPr>
          <a:xfrm>
            <a:off x="8264500" y="12776200"/>
            <a:ext cx="3691928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جنگجو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714" name="Google Shape;714;p26"/>
          <p:cNvSpPr/>
          <p:nvPr/>
        </p:nvSpPr>
        <p:spPr>
          <a:xfrm>
            <a:off x="368346" y="12420600"/>
            <a:ext cx="5114506" cy="1126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SzPts val="3200"/>
            </a:pPr>
            <a:r>
              <a:rPr lang="fa-IR" sz="3200" dirty="0"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برای دانلود نمودار بیشتر قابل ویرایش اینجا کلیک کنید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715" name="Google Shape;715;p26"/>
          <p:cNvSpPr/>
          <p:nvPr/>
        </p:nvSpPr>
        <p:spPr>
          <a:xfrm>
            <a:off x="6985873" y="571500"/>
            <a:ext cx="10754011" cy="155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272727"/>
              </a:buClr>
              <a:buSzPts val="8000"/>
            </a:pPr>
            <a:r>
              <a:rPr lang="fa-IR" sz="8000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سازمان</a:t>
            </a:r>
            <a:endParaRPr sz="80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p27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7500"/>
            <a:ext cx="13006426" cy="130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27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3641505" y="2578100"/>
            <a:ext cx="9513489" cy="8559800"/>
          </a:xfrm>
          <a:prstGeom prst="roundRect">
            <a:avLst>
              <a:gd name="adj" fmla="val 14849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11382703" y="3390900"/>
            <a:ext cx="11298099" cy="277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272727"/>
              </a:buClr>
              <a:buSzPts val="8000"/>
            </a:pPr>
            <a:r>
              <a:rPr lang="fa-IR" sz="8000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با تشکر از شما دوستان عزیز</a:t>
            </a:r>
            <a:endParaRPr sz="80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14454407" y="6438900"/>
            <a:ext cx="8023169" cy="402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ما الگوهای اسلاید رایگان و با کیفیتی را برای ارائه های شما ارائه می دهیم. از اینکه ما را انتخاب کردید سپاسگزاریم و امیدواریم که الگوهای ما مفید بوده باشند.</a:t>
            </a:r>
          </a:p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به عنوان یک وب سایت جدید، برای رشد به حمایت شما متکی هستیم، بنابراین لطفاً با به اشتراک گذاشتن سایت ما با دوستان و همکاران خود به ما کمک کنید.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12676" y="0"/>
            <a:ext cx="11774372" cy="60071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8954619" y="1320800"/>
            <a:ext cx="10296754" cy="249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272727"/>
              </a:buClr>
              <a:buSzPts val="12800"/>
            </a:pPr>
            <a:r>
              <a:rPr lang="fa-IR" sz="12800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فهرست مطالب</a:t>
            </a:r>
            <a:endParaRPr sz="1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8954619" y="4051300"/>
            <a:ext cx="5690311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5" name="Google Shape;45;p3"/>
          <p:cNvSpPr/>
          <p:nvPr/>
        </p:nvSpPr>
        <p:spPr>
          <a:xfrm>
            <a:off x="8954619" y="4051300"/>
            <a:ext cx="1308264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8954619" y="4051300"/>
            <a:ext cx="1850198" cy="249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12800"/>
              <a:buFont typeface="Bebas Neue"/>
              <a:buNone/>
            </a:pPr>
            <a:r>
              <a:rPr lang="en-US" sz="12800" b="0" i="0" u="none" strike="noStrike" cap="none">
                <a:solidFill>
                  <a:srgbClr val="3D7DDA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01</a:t>
            </a:r>
            <a:endParaRPr sz="1280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10466108" y="4127500"/>
            <a:ext cx="4178822" cy="1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10466108" y="4127500"/>
            <a:ext cx="4382048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معرفی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466108" y="4965700"/>
            <a:ext cx="4314306" cy="1100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قلمرو فوق العاده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0" name="Google Shape;50;p3"/>
          <p:cNvSpPr/>
          <p:nvPr/>
        </p:nvSpPr>
        <p:spPr>
          <a:xfrm>
            <a:off x="16423153" y="4051300"/>
            <a:ext cx="5690311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1" name="Google Shape;51;p3"/>
          <p:cNvSpPr/>
          <p:nvPr/>
        </p:nvSpPr>
        <p:spPr>
          <a:xfrm>
            <a:off x="16423153" y="4051300"/>
            <a:ext cx="1308264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2" name="Google Shape;52;p3"/>
          <p:cNvSpPr/>
          <p:nvPr/>
        </p:nvSpPr>
        <p:spPr>
          <a:xfrm>
            <a:off x="16423153" y="4051300"/>
            <a:ext cx="1850198" cy="249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12800"/>
              <a:buFont typeface="Bebas Neue"/>
              <a:buNone/>
            </a:pPr>
            <a:r>
              <a:rPr lang="en-US" sz="12800" b="0" i="0" u="none" strike="noStrike" cap="none">
                <a:solidFill>
                  <a:srgbClr val="3D7DDA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02</a:t>
            </a:r>
            <a:endParaRPr sz="1280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3" name="Google Shape;53;p3"/>
          <p:cNvSpPr/>
          <p:nvPr/>
        </p:nvSpPr>
        <p:spPr>
          <a:xfrm>
            <a:off x="17934642" y="4368800"/>
            <a:ext cx="4178822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4" name="Google Shape;54;p3"/>
          <p:cNvSpPr/>
          <p:nvPr/>
        </p:nvSpPr>
        <p:spPr>
          <a:xfrm>
            <a:off x="17934642" y="4368800"/>
            <a:ext cx="4382048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برخوردها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5" name="Google Shape;55;p3"/>
          <p:cNvSpPr/>
          <p:nvPr/>
        </p:nvSpPr>
        <p:spPr>
          <a:xfrm>
            <a:off x="17934642" y="5207000"/>
            <a:ext cx="4314306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مشاهده تکشاخ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6" name="Google Shape;56;p3"/>
          <p:cNvSpPr/>
          <p:nvPr/>
        </p:nvSpPr>
        <p:spPr>
          <a:xfrm>
            <a:off x="8954619" y="7035800"/>
            <a:ext cx="5690311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7" name="Google Shape;57;p3"/>
          <p:cNvSpPr/>
          <p:nvPr/>
        </p:nvSpPr>
        <p:spPr>
          <a:xfrm>
            <a:off x="8954619" y="7035800"/>
            <a:ext cx="1308264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8" name="Google Shape;58;p3"/>
          <p:cNvSpPr/>
          <p:nvPr/>
        </p:nvSpPr>
        <p:spPr>
          <a:xfrm>
            <a:off x="8954619" y="7035800"/>
            <a:ext cx="1850198" cy="249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12800"/>
              <a:buFont typeface="Bebas Neue"/>
              <a:buNone/>
            </a:pPr>
            <a:r>
              <a:rPr lang="en-US" sz="12800" b="0" i="0" u="none" strike="noStrike" cap="none">
                <a:solidFill>
                  <a:srgbClr val="3D7DDA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03</a:t>
            </a:r>
            <a:endParaRPr sz="1280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59" name="Google Shape;59;p3"/>
          <p:cNvSpPr/>
          <p:nvPr/>
        </p:nvSpPr>
        <p:spPr>
          <a:xfrm>
            <a:off x="10466108" y="7353300"/>
            <a:ext cx="4178822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0" name="Google Shape;60;p3"/>
          <p:cNvSpPr/>
          <p:nvPr/>
        </p:nvSpPr>
        <p:spPr>
          <a:xfrm>
            <a:off x="10466108" y="7353300"/>
            <a:ext cx="4382048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عجایب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1" name="Google Shape;61;p3"/>
          <p:cNvSpPr/>
          <p:nvPr/>
        </p:nvSpPr>
        <p:spPr>
          <a:xfrm>
            <a:off x="10466108" y="8191500"/>
            <a:ext cx="4314306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آرزوها برآورده شد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2" name="Google Shape;62;p3"/>
          <p:cNvSpPr/>
          <p:nvPr/>
        </p:nvSpPr>
        <p:spPr>
          <a:xfrm>
            <a:off x="16423153" y="7035800"/>
            <a:ext cx="5690311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3" name="Google Shape;63;p3"/>
          <p:cNvSpPr/>
          <p:nvPr/>
        </p:nvSpPr>
        <p:spPr>
          <a:xfrm>
            <a:off x="16423153" y="7035800"/>
            <a:ext cx="1308264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4" name="Google Shape;64;p3"/>
          <p:cNvSpPr/>
          <p:nvPr/>
        </p:nvSpPr>
        <p:spPr>
          <a:xfrm>
            <a:off x="16423153" y="7035800"/>
            <a:ext cx="1850198" cy="249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12800"/>
              <a:buFont typeface="Bebas Neue"/>
              <a:buNone/>
            </a:pPr>
            <a:r>
              <a:rPr lang="en-US" sz="12800" b="0" i="0" u="none" strike="noStrike" cap="none">
                <a:solidFill>
                  <a:srgbClr val="3D7DDA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04</a:t>
            </a:r>
            <a:endParaRPr sz="1280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5" name="Google Shape;65;p3"/>
          <p:cNvSpPr/>
          <p:nvPr/>
        </p:nvSpPr>
        <p:spPr>
          <a:xfrm>
            <a:off x="17934642" y="7353300"/>
            <a:ext cx="4178822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7934642" y="7353300"/>
            <a:ext cx="4382048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شعبده بازي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7" name="Google Shape;67;p3"/>
          <p:cNvSpPr/>
          <p:nvPr/>
        </p:nvSpPr>
        <p:spPr>
          <a:xfrm>
            <a:off x="17934642" y="8191500"/>
            <a:ext cx="4314306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طلسم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954619" y="10020300"/>
            <a:ext cx="5690311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8954619" y="10020300"/>
            <a:ext cx="1308264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8954619" y="10020300"/>
            <a:ext cx="1850198" cy="249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12800"/>
              <a:buFont typeface="Bebas Neue"/>
              <a:buNone/>
            </a:pPr>
            <a:r>
              <a:rPr lang="en-US" sz="12800" b="0" i="0" u="none" strike="noStrike" cap="none">
                <a:solidFill>
                  <a:srgbClr val="3D7DDA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05</a:t>
            </a:r>
            <a:endParaRPr sz="1280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10466108" y="10337800"/>
            <a:ext cx="4178822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10466108" y="10337800"/>
            <a:ext cx="4382048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ماجرا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73" name="Google Shape;73;p3"/>
          <p:cNvSpPr/>
          <p:nvPr/>
        </p:nvSpPr>
        <p:spPr>
          <a:xfrm>
            <a:off x="10466108" y="11176000"/>
            <a:ext cx="4314306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با خوشحالی همیشه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16423153" y="10020300"/>
            <a:ext cx="5690311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16423153" y="10020300"/>
            <a:ext cx="1308264" cy="1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16423153" y="10020300"/>
            <a:ext cx="1850198" cy="249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12800"/>
              <a:buFont typeface="Bebas Neue"/>
              <a:buNone/>
            </a:pPr>
            <a:r>
              <a:rPr lang="en-US" sz="12800" b="0" i="0" u="none" strike="noStrike" cap="none">
                <a:solidFill>
                  <a:srgbClr val="3D7DDA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06</a:t>
            </a:r>
            <a:endParaRPr sz="1280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17934642" y="10337800"/>
            <a:ext cx="4178822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17934642" y="10337800"/>
            <a:ext cx="4382048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نتیجه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79" name="Google Shape;79;p3"/>
          <p:cNvSpPr/>
          <p:nvPr/>
        </p:nvSpPr>
        <p:spPr>
          <a:xfrm>
            <a:off x="17934642" y="11176000"/>
            <a:ext cx="4314306" cy="6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فانتزی را در آغوش بگیرید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pic>
        <p:nvPicPr>
          <p:cNvPr id="80" name="Google Shape;80;p3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8022" y="1244600"/>
            <a:ext cx="7074784" cy="1123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4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620743" cy="6378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4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66096" y="6972300"/>
            <a:ext cx="7620953" cy="674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4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74962" y="7937500"/>
            <a:ext cx="8612086" cy="57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4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2959470" y="2743200"/>
            <a:ext cx="11198566" cy="1557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272727"/>
              </a:buClr>
              <a:buSzPts val="8000"/>
            </a:pPr>
            <a:r>
              <a:rPr lang="fa-IR" sz="8000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قلمرو خارق العاده</a:t>
            </a:r>
            <a:endParaRPr sz="80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2959470" y="5689600"/>
            <a:ext cx="8861474" cy="496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lnSpc>
                <a:spcPct val="150000"/>
              </a:lnSpc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به دنیای فانتزی خوش آمدید، قلمرو شگفتی و افسون که در آن هر چیزی ممکن است. در اینجا، اژدهاها از آتش نفس می کشند، تک شاخ ها در چمنزارها می چرخند، و رنگین کمان ها درخشان می درخشند. این دنیا جایی است که آرزوها به حقیقت می پیوندند، جایی که می توان معجون ها را نفرین کرد و طلسم کرد. این مکانی پر از گنج و ماجراجویی است که در آن غیرممکن ها ممکن می شود. اما بزرگترین گنج، گنجی است که درون آن نهفته است.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12701588" y="5689600"/>
            <a:ext cx="8861474" cy="496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lnSpc>
                <a:spcPct val="150000"/>
              </a:lnSpc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دنیای فانتزی انعکاسی از عمیق ترین خواسته های ما، زیباترین رویاهای ما و وحشیانه ترین تخیلات ما است. این مکانی است که می توانیم محدودیت های واقعیت را رها کنیم و امکانات بی حد و حصر ذهن انسان را کشف کنیم. در این مقدمه، ما به اسرار این قلمرو می پردازیم و جادو و شگفتی درون آن را کشف می کنیم. پس با ما همراه باشید و سفری را در دنیای فانتزی آغاز کنیم.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5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12676" y="8521700"/>
            <a:ext cx="11774372" cy="519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5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102" name="Google Shape;102;p5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168546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5"/>
          <p:cNvSpPr/>
          <p:nvPr/>
        </p:nvSpPr>
        <p:spPr>
          <a:xfrm>
            <a:off x="13057232" y="3594100"/>
            <a:ext cx="9907238" cy="28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104" name="Google Shape;104;p5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7232" y="4256168"/>
            <a:ext cx="1625803" cy="154607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5"/>
          <p:cNvSpPr/>
          <p:nvPr/>
        </p:nvSpPr>
        <p:spPr>
          <a:xfrm>
            <a:off x="15089486" y="3594100"/>
            <a:ext cx="7874984" cy="28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06" name="Google Shape;106;p5"/>
          <p:cNvSpPr/>
          <p:nvPr/>
        </p:nvSpPr>
        <p:spPr>
          <a:xfrm>
            <a:off x="15089486" y="3594100"/>
            <a:ext cx="807821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مشاهده تکشاخ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107" name="Google Shape;107;p5"/>
          <p:cNvSpPr/>
          <p:nvPr/>
        </p:nvSpPr>
        <p:spPr>
          <a:xfrm>
            <a:off x="15089486" y="4533900"/>
            <a:ext cx="8010468" cy="2065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رکوردی از تعداد تک شاخ های مشاهده شده در قلمرو فانتزی و زیبایی و رمز و رازی که اطراف این موجودات دلربا را احاطه کرده است.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108" name="Google Shape;108;p5"/>
          <p:cNvSpPr/>
          <p:nvPr/>
        </p:nvSpPr>
        <p:spPr>
          <a:xfrm>
            <a:off x="13057232" y="7747000"/>
            <a:ext cx="990723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109" name="Google Shape;109;p5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57232" y="8045301"/>
            <a:ext cx="1625803" cy="179100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5"/>
          <p:cNvSpPr/>
          <p:nvPr/>
        </p:nvSpPr>
        <p:spPr>
          <a:xfrm>
            <a:off x="15089486" y="7747000"/>
            <a:ext cx="787498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11" name="Google Shape;111;p5"/>
          <p:cNvSpPr/>
          <p:nvPr/>
        </p:nvSpPr>
        <p:spPr>
          <a:xfrm>
            <a:off x="15089486" y="7747000"/>
            <a:ext cx="807821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رام کردن اژدها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112" name="Google Shape;112;p5"/>
          <p:cNvSpPr/>
          <p:nvPr/>
        </p:nvSpPr>
        <p:spPr>
          <a:xfrm>
            <a:off x="15089486" y="8686800"/>
            <a:ext cx="8010468" cy="1583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نگاهی دقیق تر به هنر رام کردن اژدهاها و ماجراجویان شجاعی که جرات می کنند با این موجودات ترسناک مقابله کنند.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6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24165" y="6108700"/>
            <a:ext cx="10262883" cy="76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6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24511" y="7284647"/>
            <a:ext cx="9562537" cy="643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6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1445907" cy="3173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6" descr=" 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4189450" cy="234949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6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24" name="Google Shape;124;p6"/>
          <p:cNvSpPr/>
          <p:nvPr/>
        </p:nvSpPr>
        <p:spPr>
          <a:xfrm>
            <a:off x="3543743" y="1384300"/>
            <a:ext cx="8129016" cy="112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125" name="Google Shape;125;p6" descr=" 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68886" y="1384300"/>
            <a:ext cx="1078728" cy="162558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6"/>
          <p:cNvSpPr/>
          <p:nvPr/>
        </p:nvSpPr>
        <p:spPr>
          <a:xfrm>
            <a:off x="5798275" y="3619481"/>
            <a:ext cx="3619952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27" name="Google Shape;127;p6"/>
          <p:cNvSpPr/>
          <p:nvPr/>
        </p:nvSpPr>
        <p:spPr>
          <a:xfrm>
            <a:off x="5798275" y="3619481"/>
            <a:ext cx="3823178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مشاهده تکشاخ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128" name="Google Shape;128;p6"/>
          <p:cNvSpPr/>
          <p:nvPr/>
        </p:nvSpPr>
        <p:spPr>
          <a:xfrm>
            <a:off x="3543743" y="4965681"/>
            <a:ext cx="8129016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3476001" y="4965681"/>
            <a:ext cx="8264500" cy="1583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رکوردی از تعداد تک شاخ های مشاهده شده در قلمرو فانتزی و زیبایی و رمز و راز.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pic>
        <p:nvPicPr>
          <p:cNvPr id="130" name="Google Shape;130;p6" descr=" 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43743" y="7023081"/>
            <a:ext cx="8129016" cy="557531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6"/>
          <p:cNvSpPr/>
          <p:nvPr/>
        </p:nvSpPr>
        <p:spPr>
          <a:xfrm>
            <a:off x="12663483" y="1384300"/>
            <a:ext cx="8129016" cy="112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132" name="Google Shape;132;p6" descr=" 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989032" y="1384300"/>
            <a:ext cx="1477921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"/>
          <p:cNvSpPr/>
          <p:nvPr/>
        </p:nvSpPr>
        <p:spPr>
          <a:xfrm>
            <a:off x="15241905" y="3619500"/>
            <a:ext cx="2972171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34" name="Google Shape;134;p6"/>
          <p:cNvSpPr/>
          <p:nvPr/>
        </p:nvSpPr>
        <p:spPr>
          <a:xfrm>
            <a:off x="15241905" y="3619500"/>
            <a:ext cx="3175397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رام کردن اژدها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12663483" y="4965700"/>
            <a:ext cx="8129016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12595741" y="4965700"/>
            <a:ext cx="8264500" cy="1583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نگاهی دقیق تر به هنر رام کردن اژدهاها و ماجراجویان شجاعی که این موجودات را می گیرند.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pic>
        <p:nvPicPr>
          <p:cNvPr id="137" name="Google Shape;137;p6" descr=" 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663483" y="7023100"/>
            <a:ext cx="8129016" cy="557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5FF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7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8542" y="0"/>
            <a:ext cx="19209694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7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146" name="Google Shape;146;p7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4714" y="1731330"/>
            <a:ext cx="6169923" cy="467505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7"/>
          <p:cNvSpPr/>
          <p:nvPr/>
        </p:nvSpPr>
        <p:spPr>
          <a:xfrm>
            <a:off x="5842730" y="5486400"/>
            <a:ext cx="13603400" cy="37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48" name="Google Shape;148;p7"/>
          <p:cNvSpPr/>
          <p:nvPr/>
        </p:nvSpPr>
        <p:spPr>
          <a:xfrm>
            <a:off x="6012641" y="6073012"/>
            <a:ext cx="13806626" cy="3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lnSpc>
                <a:spcPct val="150000"/>
              </a:lnSpc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فانتزی دروازه‌ای است به سوی غیرممکن‌ها، سرزمینی که در آن چیزهای عادی خارق‌العاده می‌شوند و غیرممکن‌ها ممکن می‌شوند. این قلمرو تخیل است، جایی که هر چیزی ممکن است اتفاق بیفتد و همه چیز ممکن است.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149" name="Google Shape;149;p7"/>
          <p:cNvSpPr/>
          <p:nvPr/>
        </p:nvSpPr>
        <p:spPr>
          <a:xfrm>
            <a:off x="16910603" y="11766550"/>
            <a:ext cx="2908664" cy="6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600"/>
            </a:pPr>
            <a:r>
              <a:rPr lang="fa-IR" sz="36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بافنده رویایی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57" name="Google Shape;157;p8"/>
          <p:cNvSpPr/>
          <p:nvPr/>
        </p:nvSpPr>
        <p:spPr>
          <a:xfrm>
            <a:off x="2845156" y="3416300"/>
            <a:ext cx="5385473" cy="24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58" name="Google Shape;158;p8"/>
          <p:cNvSpPr/>
          <p:nvPr/>
        </p:nvSpPr>
        <p:spPr>
          <a:xfrm>
            <a:off x="2845156" y="3416300"/>
            <a:ext cx="5588698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تکنیک رام کردن اژدها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159" name="Google Shape;159;p8"/>
          <p:cNvSpPr/>
          <p:nvPr/>
        </p:nvSpPr>
        <p:spPr>
          <a:xfrm>
            <a:off x="2845156" y="4457700"/>
            <a:ext cx="5520957" cy="1583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راهنمای رام کردن و مراقبت از اژدها در قلمرو جادو.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160" name="Google Shape;160;p8"/>
          <p:cNvSpPr/>
          <p:nvPr/>
        </p:nvSpPr>
        <p:spPr>
          <a:xfrm>
            <a:off x="2845156" y="7086600"/>
            <a:ext cx="5385473" cy="32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61" name="Google Shape;161;p8"/>
          <p:cNvSpPr/>
          <p:nvPr/>
        </p:nvSpPr>
        <p:spPr>
          <a:xfrm>
            <a:off x="2845156" y="7086600"/>
            <a:ext cx="5588698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4800"/>
            </a:pPr>
            <a:r>
              <a:rPr lang="fa-IR" sz="4800" dirty="0">
                <a:solidFill>
                  <a:srgbClr val="0E0E0E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هنر مشاهده تکشاخ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162" name="Google Shape;162;p8"/>
          <p:cNvSpPr/>
          <p:nvPr/>
        </p:nvSpPr>
        <p:spPr>
          <a:xfrm>
            <a:off x="2845156" y="8864600"/>
            <a:ext cx="5520957" cy="1583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0E0E0E"/>
              </a:buClr>
              <a:buSzPts val="3200"/>
            </a:pPr>
            <a:r>
              <a:rPr lang="fa-IR" sz="3200" dirty="0">
                <a:solidFill>
                  <a:srgbClr val="0E0E0E"/>
                </a:solidFill>
                <a:latin typeface="Raleway"/>
                <a:ea typeface="Raleway"/>
                <a:cs typeface="B Nazanin" panose="00000400000000000000" pitchFamily="2" charset="-78"/>
                <a:sym typeface="Raleway"/>
              </a:rPr>
              <a:t>نکات و ترفندهایی برای شناسایی تک شاخ های گریزان در زیستگاه طبیعی آنها.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pic>
        <p:nvPicPr>
          <p:cNvPr id="163" name="Google Shape;163;p8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45343" y="711200"/>
            <a:ext cx="13006426" cy="130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9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464683" cy="723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9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14689" y="0"/>
            <a:ext cx="1007235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9"/>
          <p:cNvSpPr/>
          <p:nvPr/>
        </p:nvSpPr>
        <p:spPr>
          <a:xfrm>
            <a:off x="-1236289" y="591608"/>
            <a:ext cx="14996341" cy="277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>
              <a:buClr>
                <a:srgbClr val="272727"/>
              </a:buClr>
              <a:buSzPts val="8000"/>
            </a:pPr>
            <a:r>
              <a:rPr lang="fa-IR" sz="8000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جادوی اژدها:</a:t>
            </a:r>
          </a:p>
          <a:p>
            <a:pPr lvl="0" algn="r" rtl="1">
              <a:buClr>
                <a:srgbClr val="272727"/>
              </a:buClr>
              <a:buSzPts val="8000"/>
            </a:pPr>
            <a:r>
              <a:rPr lang="fa-IR" sz="8000" dirty="0">
                <a:solidFill>
                  <a:srgbClr val="272727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یک تحقیق</a:t>
            </a:r>
            <a:endParaRPr sz="80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2171971" y="4724400"/>
            <a:ext cx="8205226" cy="82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2171971" y="4724400"/>
            <a:ext cx="8205226" cy="8204200"/>
          </a:xfrm>
          <a:prstGeom prst="ellipse">
            <a:avLst/>
          </a:prstGeom>
          <a:solidFill>
            <a:srgbClr val="3D7D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74" name="Google Shape;174;p9"/>
          <p:cNvSpPr/>
          <p:nvPr/>
        </p:nvSpPr>
        <p:spPr>
          <a:xfrm>
            <a:off x="3200800" y="6616700"/>
            <a:ext cx="6160270" cy="6159500"/>
          </a:xfrm>
          <a:prstGeom prst="ellipse">
            <a:avLst/>
          </a:prstGeom>
          <a:solidFill>
            <a:srgbClr val="EC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4229629" y="8496300"/>
            <a:ext cx="4089911" cy="4089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5690311" y="5257800"/>
            <a:ext cx="1143143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Bebas Neue"/>
              <a:buNone/>
            </a:pPr>
            <a:r>
              <a:rPr lang="en-US" sz="4800" b="0" i="0" u="none" strike="noStrike" cap="none">
                <a:solidFill>
                  <a:srgbClr val="FFFFFF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6.7M</a:t>
            </a:r>
            <a:endParaRPr sz="4800" b="0" i="0" u="none" strike="noStrike" cap="none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177" name="Google Shape;177;p9"/>
          <p:cNvSpPr/>
          <p:nvPr/>
        </p:nvSpPr>
        <p:spPr>
          <a:xfrm>
            <a:off x="5703013" y="10071100"/>
            <a:ext cx="1143143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 rtl="1">
              <a:buClr>
                <a:srgbClr val="3D7DDA"/>
              </a:buClr>
              <a:buSzPts val="4800"/>
            </a:pPr>
            <a:r>
              <a:rPr lang="fa-IR" sz="4800" dirty="0">
                <a:solidFill>
                  <a:srgbClr val="3D7DDA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الف. عمو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5703013" y="7137400"/>
            <a:ext cx="1143143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3D7DDA"/>
              </a:buClr>
              <a:buSzPts val="4800"/>
              <a:buFont typeface="Bebas Neue"/>
              <a:buNone/>
            </a:pPr>
            <a:r>
              <a:rPr lang="en-US" sz="4800" b="0" i="0" u="none" strike="noStrike" cap="none" dirty="0">
                <a:solidFill>
                  <a:srgbClr val="3D7DDA"/>
                </a:solidFill>
                <a:latin typeface="Bebas Neue"/>
                <a:ea typeface="Bebas Neue"/>
                <a:cs typeface="B Nazanin" panose="00000400000000000000" pitchFamily="2" charset="-78"/>
                <a:sym typeface="Bebas Neue"/>
              </a:rPr>
              <a:t>4.4M</a:t>
            </a:r>
            <a:endParaRPr sz="4800" b="0" i="0" u="none" strike="noStrike" cap="none" dirty="0">
              <a:solidFill>
                <a:schemeClr val="dk1"/>
              </a:solidFill>
              <a:latin typeface="Calibri"/>
              <a:ea typeface="Calibri"/>
              <a:cs typeface="B Nazanin" panose="00000400000000000000" pitchFamily="2" charset="-78"/>
              <a:sym typeface="Calibri"/>
            </a:endParaRPr>
          </a:p>
        </p:txBody>
      </p:sp>
      <p:sp>
        <p:nvSpPr>
          <p:cNvPr id="179" name="Google Shape;179;p9"/>
          <p:cNvSpPr/>
          <p:nvPr/>
        </p:nvSpPr>
        <p:spPr>
          <a:xfrm>
            <a:off x="23370921" y="10515600"/>
            <a:ext cx="1016127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1328</Words>
  <Application>Microsoft Office PowerPoint</Application>
  <PresentationFormat>Custom</PresentationFormat>
  <Paragraphs>241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Lato</vt:lpstr>
      <vt:lpstr>Arial</vt:lpstr>
      <vt:lpstr>Calibri</vt:lpstr>
      <vt:lpstr>Raleway SemiBold</vt:lpstr>
      <vt:lpstr>Bebas Neue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2024-02-15T11:42:29Z</dcterms:created>
  <dcterms:modified xsi:type="dcterms:W3CDTF">2024-02-25T08:52:42Z</dcterms:modified>
</cp:coreProperties>
</file>